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48" r:id="rId1"/>
  </p:sldMasterIdLst>
  <p:notesMasterIdLst>
    <p:notesMasterId r:id="rId31"/>
  </p:notesMasterIdLst>
  <p:sldIdLst>
    <p:sldId id="303" r:id="rId2"/>
    <p:sldId id="283" r:id="rId3"/>
    <p:sldId id="284" r:id="rId4"/>
    <p:sldId id="285" r:id="rId5"/>
    <p:sldId id="286" r:id="rId6"/>
    <p:sldId id="287" r:id="rId7"/>
    <p:sldId id="288" r:id="rId8"/>
    <p:sldId id="289" r:id="rId9"/>
    <p:sldId id="290" r:id="rId10"/>
    <p:sldId id="278" r:id="rId11"/>
    <p:sldId id="277" r:id="rId12"/>
    <p:sldId id="291" r:id="rId13"/>
    <p:sldId id="292" r:id="rId14"/>
    <p:sldId id="282" r:id="rId15"/>
    <p:sldId id="280" r:id="rId16"/>
    <p:sldId id="293" r:id="rId17"/>
    <p:sldId id="296" r:id="rId18"/>
    <p:sldId id="294" r:id="rId19"/>
    <p:sldId id="295" r:id="rId20"/>
    <p:sldId id="302" r:id="rId21"/>
    <p:sldId id="297" r:id="rId22"/>
    <p:sldId id="299" r:id="rId23"/>
    <p:sldId id="279" r:id="rId24"/>
    <p:sldId id="298" r:id="rId25"/>
    <p:sldId id="304" r:id="rId26"/>
    <p:sldId id="300" r:id="rId27"/>
    <p:sldId id="259" r:id="rId28"/>
    <p:sldId id="276" r:id="rId29"/>
    <p:sldId id="273" r:id="rId3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7" autoAdjust="0"/>
    <p:restoredTop sz="94699" autoAdjust="0"/>
  </p:normalViewPr>
  <p:slideViewPr>
    <p:cSldViewPr>
      <p:cViewPr varScale="1">
        <p:scale>
          <a:sx n="84" d="100"/>
          <a:sy n="84" d="100"/>
        </p:scale>
        <p:origin x="-2096" y="-96"/>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notesMaster" Target="notesMasters/notesMaster1.xml"/><Relationship Id="rId32" Type="http://schemas.openxmlformats.org/officeDocument/2006/relationships/printerSettings" Target="printerSettings/printerSettings1.bin"/><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presProps" Target="presProps.xml"/><Relationship Id="rId34" Type="http://schemas.openxmlformats.org/officeDocument/2006/relationships/viewProps" Target="viewProps.xml"/><Relationship Id="rId35" Type="http://schemas.openxmlformats.org/officeDocument/2006/relationships/theme" Target="theme/theme1.xml"/><Relationship Id="rId36"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E822343-5C7A-479E-9EAE-F8A680022186}" type="datetimeFigureOut">
              <a:rPr lang="en-US" smtClean="0"/>
              <a:t>8/8/13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755A150-6AEE-4EF0-A525-4B50F67027E4}" type="slidenum">
              <a:rPr lang="en-US" smtClean="0"/>
              <a:t>‹#›</a:t>
            </a:fld>
            <a:endParaRPr lang="en-US"/>
          </a:p>
        </p:txBody>
      </p:sp>
    </p:spTree>
    <p:extLst>
      <p:ext uri="{BB962C8B-B14F-4D97-AF65-F5344CB8AC3E}">
        <p14:creationId xmlns:p14="http://schemas.microsoft.com/office/powerpoint/2010/main" val="29220758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Sanger</a:t>
            </a:r>
            <a:r>
              <a:rPr lang="en-US" baseline="0" dirty="0" smtClean="0"/>
              <a:t> Method: chain termination method using </a:t>
            </a:r>
            <a:r>
              <a:rPr lang="en-US" baseline="0" dirty="0" err="1" smtClean="0"/>
              <a:t>labelled</a:t>
            </a:r>
            <a:r>
              <a:rPr lang="en-US" baseline="0" dirty="0" smtClean="0"/>
              <a:t> </a:t>
            </a:r>
            <a:r>
              <a:rPr lang="en-US" baseline="0" dirty="0" err="1" smtClean="0"/>
              <a:t>dideoxyNTPs</a:t>
            </a:r>
            <a:r>
              <a:rPr lang="en-US" baseline="0" dirty="0" smtClean="0"/>
              <a:t>; process can be automated (24 X 384 samples); poor quality. Approach used to </a:t>
            </a:r>
            <a:r>
              <a:rPr lang="en-US" baseline="0" dirty="0" smtClean="0"/>
              <a:t>annotate human genome and establish </a:t>
            </a:r>
            <a:r>
              <a:rPr lang="en-US" baseline="0" dirty="0" smtClean="0"/>
              <a:t>EST/</a:t>
            </a:r>
            <a:r>
              <a:rPr lang="en-US" baseline="0" dirty="0" err="1" smtClean="0"/>
              <a:t>cDNA</a:t>
            </a:r>
            <a:r>
              <a:rPr lang="en-US" baseline="0" dirty="0" smtClean="0"/>
              <a:t> </a:t>
            </a:r>
            <a:r>
              <a:rPr lang="en-US" baseline="0" dirty="0" smtClean="0"/>
              <a:t>libraries. SAGE, CAGE MPSS all use Sanger method</a:t>
            </a:r>
            <a:endParaRPr lang="en-US" dirty="0"/>
          </a:p>
        </p:txBody>
      </p:sp>
      <p:sp>
        <p:nvSpPr>
          <p:cNvPr id="4" name="Slide Number Placeholder 3"/>
          <p:cNvSpPr>
            <a:spLocks noGrp="1"/>
          </p:cNvSpPr>
          <p:nvPr>
            <p:ph type="sldNum" sz="quarter" idx="10"/>
          </p:nvPr>
        </p:nvSpPr>
        <p:spPr/>
        <p:txBody>
          <a:bodyPr/>
          <a:lstStyle/>
          <a:p>
            <a:fld id="{3755A150-6AEE-4EF0-A525-4B50F67027E4}" type="slidenum">
              <a:rPr lang="en-US" smtClean="0"/>
              <a:t>2</a:t>
            </a:fld>
            <a:endParaRPr lang="en-US"/>
          </a:p>
        </p:txBody>
      </p:sp>
    </p:spTree>
    <p:extLst>
      <p:ext uri="{BB962C8B-B14F-4D97-AF65-F5344CB8AC3E}">
        <p14:creationId xmlns:p14="http://schemas.microsoft.com/office/powerpoint/2010/main" val="25618189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Sangar</a:t>
            </a:r>
            <a:r>
              <a:rPr lang="en-US" dirty="0" smtClean="0"/>
              <a:t> (capillary sequencing)  invented in 1977, lasted for 25 years. SPRI beads: paramagnetic beads</a:t>
            </a:r>
            <a:r>
              <a:rPr lang="en-US" baseline="0" dirty="0" smtClean="0"/>
              <a:t> (</a:t>
            </a:r>
            <a:r>
              <a:rPr lang="en-US" baseline="0" dirty="0" err="1" smtClean="0"/>
              <a:t>polysterene</a:t>
            </a:r>
            <a:r>
              <a:rPr lang="en-US" baseline="0" dirty="0" smtClean="0"/>
              <a:t> coated in </a:t>
            </a:r>
            <a:r>
              <a:rPr lang="en-US" baseline="0" dirty="0" err="1" smtClean="0"/>
              <a:t>magentite</a:t>
            </a:r>
            <a:r>
              <a:rPr lang="en-US" baseline="0" dirty="0" smtClean="0"/>
              <a:t>, carboxyl molecules) – promotes reversible binding of DNA in the presence of PEG (20%) and salt (2.5M </a:t>
            </a:r>
            <a:r>
              <a:rPr lang="en-US" baseline="0" dirty="0" err="1" smtClean="0"/>
              <a:t>NaCl</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3755A150-6AEE-4EF0-A525-4B50F67027E4}" type="slidenum">
              <a:rPr lang="en-US" smtClean="0"/>
              <a:t>3</a:t>
            </a:fld>
            <a:endParaRPr lang="en-US"/>
          </a:p>
        </p:txBody>
      </p:sp>
    </p:spTree>
    <p:extLst>
      <p:ext uri="{BB962C8B-B14F-4D97-AF65-F5344CB8AC3E}">
        <p14:creationId xmlns:p14="http://schemas.microsoft.com/office/powerpoint/2010/main" val="20923970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755A150-6AEE-4EF0-A525-4B50F67027E4}" type="slidenum">
              <a:rPr lang="en-US" smtClean="0"/>
              <a:t>4</a:t>
            </a:fld>
            <a:endParaRPr lang="en-US"/>
          </a:p>
        </p:txBody>
      </p:sp>
    </p:spTree>
    <p:extLst>
      <p:ext uri="{BB962C8B-B14F-4D97-AF65-F5344CB8AC3E}">
        <p14:creationId xmlns:p14="http://schemas.microsoft.com/office/powerpoint/2010/main" val="2087965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3’O-azidomethyl reversible terminator; reducing agent with TERP; Slide of immobilized</a:t>
            </a:r>
            <a:r>
              <a:rPr lang="en-US" baseline="0" dirty="0" smtClean="0"/>
              <a:t> template partitioned into 8 channels (8 lanes) </a:t>
            </a:r>
            <a:r>
              <a:rPr lang="en-US" dirty="0" smtClean="0"/>
              <a:t>method susceptible</a:t>
            </a:r>
            <a:r>
              <a:rPr lang="en-US" baseline="0" dirty="0" smtClean="0"/>
              <a:t> to substitutions especially when preceding base is G; amplification bias from SPA</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Pacific </a:t>
            </a:r>
            <a:r>
              <a:rPr lang="en-US" baseline="0" dirty="0" err="1" smtClean="0"/>
              <a:t>Bioscencies</a:t>
            </a:r>
            <a:r>
              <a:rPr lang="en-US" baseline="0" dirty="0" smtClean="0"/>
              <a:t> – zero mode waveguide – allows for real time monitoring of incorporation of dye </a:t>
            </a:r>
            <a:r>
              <a:rPr lang="en-US" baseline="0" dirty="0" err="1" smtClean="0"/>
              <a:t>labelled</a:t>
            </a:r>
            <a:r>
              <a:rPr lang="en-US" baseline="0" dirty="0" smtClean="0"/>
              <a:t> nucleotides without stopping reaction.</a:t>
            </a:r>
            <a:endParaRPr lang="en-US" dirty="0" smtClean="0"/>
          </a:p>
          <a:p>
            <a:endParaRPr lang="en-US" dirty="0"/>
          </a:p>
        </p:txBody>
      </p:sp>
      <p:sp>
        <p:nvSpPr>
          <p:cNvPr id="4" name="Slide Number Placeholder 3"/>
          <p:cNvSpPr>
            <a:spLocks noGrp="1"/>
          </p:cNvSpPr>
          <p:nvPr>
            <p:ph type="sldNum" sz="quarter" idx="10"/>
          </p:nvPr>
        </p:nvSpPr>
        <p:spPr/>
        <p:txBody>
          <a:bodyPr/>
          <a:lstStyle/>
          <a:p>
            <a:fld id="{3755A150-6AEE-4EF0-A525-4B50F67027E4}" type="slidenum">
              <a:rPr lang="en-US" smtClean="0"/>
              <a:t>5</a:t>
            </a:fld>
            <a:endParaRPr lang="en-US"/>
          </a:p>
        </p:txBody>
      </p:sp>
    </p:spTree>
    <p:extLst>
      <p:ext uri="{BB962C8B-B14F-4D97-AF65-F5344CB8AC3E}">
        <p14:creationId xmlns:p14="http://schemas.microsoft.com/office/powerpoint/2010/main" val="2767472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Phred</a:t>
            </a:r>
            <a:r>
              <a:rPr lang="en-US" dirty="0" smtClean="0"/>
              <a:t> 50 99.999, 40 (99.99) 30 (99.9)</a:t>
            </a:r>
            <a:endParaRPr lang="en-US" dirty="0"/>
          </a:p>
        </p:txBody>
      </p:sp>
      <p:sp>
        <p:nvSpPr>
          <p:cNvPr id="4" name="Slide Number Placeholder 3"/>
          <p:cNvSpPr>
            <a:spLocks noGrp="1"/>
          </p:cNvSpPr>
          <p:nvPr>
            <p:ph type="sldNum" sz="quarter" idx="10"/>
          </p:nvPr>
        </p:nvSpPr>
        <p:spPr/>
        <p:txBody>
          <a:bodyPr/>
          <a:lstStyle/>
          <a:p>
            <a:fld id="{3755A150-6AEE-4EF0-A525-4B50F67027E4}" type="slidenum">
              <a:rPr lang="en-US" smtClean="0"/>
              <a:t>18</a:t>
            </a:fld>
            <a:endParaRPr lang="en-US"/>
          </a:p>
        </p:txBody>
      </p:sp>
    </p:spTree>
    <p:extLst>
      <p:ext uri="{BB962C8B-B14F-4D97-AF65-F5344CB8AC3E}">
        <p14:creationId xmlns:p14="http://schemas.microsoft.com/office/powerpoint/2010/main" val="26025433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8" name="Date Placeholder 27"/>
          <p:cNvSpPr>
            <a:spLocks noGrp="1"/>
          </p:cNvSpPr>
          <p:nvPr>
            <p:ph type="dt" sz="half" idx="10"/>
          </p:nvPr>
        </p:nvSpPr>
        <p:spPr/>
        <p:txBody>
          <a:bodyPr/>
          <a:lstStyle>
            <a:extLst/>
          </a:lstStyle>
          <a:p>
            <a:fld id="{2454265E-4EF4-426B-9C2A-4FECB3435BFA}" type="datetimeFigureOut">
              <a:rPr lang="en-US" smtClean="0"/>
              <a:t>8/8/13</a:t>
            </a:fld>
            <a:endParaRPr lang="en-US"/>
          </a:p>
        </p:txBody>
      </p:sp>
      <p:sp>
        <p:nvSpPr>
          <p:cNvPr id="17" name="Footer Placeholder 16"/>
          <p:cNvSpPr>
            <a:spLocks noGrp="1"/>
          </p:cNvSpPr>
          <p:nvPr>
            <p:ph type="ftr" sz="quarter" idx="11"/>
          </p:nvPr>
        </p:nvSpPr>
        <p:spPr/>
        <p:txBody>
          <a:bodyPr/>
          <a:lstStyle>
            <a:extLst/>
          </a:lstStyle>
          <a:p>
            <a:endParaRPr lang="en-US"/>
          </a:p>
        </p:txBody>
      </p:sp>
      <p:sp>
        <p:nvSpPr>
          <p:cNvPr id="29" name="Slide Number Placeholder 28"/>
          <p:cNvSpPr>
            <a:spLocks noGrp="1"/>
          </p:cNvSpPr>
          <p:nvPr>
            <p:ph type="sldNum" sz="quarter" idx="12"/>
          </p:nvPr>
        </p:nvSpPr>
        <p:spPr/>
        <p:txBody>
          <a:bodyPr/>
          <a:lstStyle>
            <a:extLst/>
          </a:lstStyle>
          <a:p>
            <a:fld id="{2D358AF8-CB1A-4828-8FC5-8D6A14C5A0A7}" type="slidenum">
              <a:rPr lang="en-US" smtClean="0"/>
              <a:t>‹#›</a:t>
            </a:fld>
            <a:endParaRPr lang="en-US"/>
          </a:p>
        </p:txBody>
      </p:sp>
      <p:sp>
        <p:nvSpPr>
          <p:cNvPr id="32" name="Rectangle 31"/>
          <p:cNvSpPr/>
          <p:nvPr/>
        </p:nvSpPr>
        <p:spPr>
          <a:xfrm>
            <a:off x="0" y="-1"/>
            <a:ext cx="365760" cy="6854456"/>
          </a:xfrm>
          <a:prstGeom prst="rect">
            <a:avLst/>
          </a:prstGeom>
          <a:solidFill>
            <a:srgbClr val="FFFFFF">
              <a:alpha val="100000"/>
            </a:srgb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39" name="Rectangle 38"/>
          <p:cNvSpPr/>
          <p:nvPr/>
        </p:nvSpPr>
        <p:spPr>
          <a:xfrm>
            <a:off x="309558" y="680477"/>
            <a:ext cx="45720" cy="36576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40" name="Rectangle 39"/>
          <p:cNvSpPr/>
          <p:nvPr/>
        </p:nvSpPr>
        <p:spPr>
          <a:xfrm>
            <a:off x="269073" y="680477"/>
            <a:ext cx="27432" cy="36576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41" name="Rectangle 40"/>
          <p:cNvSpPr/>
          <p:nvPr/>
        </p:nvSpPr>
        <p:spPr>
          <a:xfrm>
            <a:off x="250020" y="680477"/>
            <a:ext cx="9144" cy="36576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42" name="Rectangle 41"/>
          <p:cNvSpPr/>
          <p:nvPr/>
        </p:nvSpPr>
        <p:spPr>
          <a:xfrm>
            <a:off x="221768" y="680477"/>
            <a:ext cx="9144" cy="36576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8" name="Title 7"/>
          <p:cNvSpPr>
            <a:spLocks noGrp="1"/>
          </p:cNvSpPr>
          <p:nvPr>
            <p:ph type="ctrTitle"/>
          </p:nvPr>
        </p:nvSpPr>
        <p:spPr>
          <a:xfrm>
            <a:off x="914400" y="4343400"/>
            <a:ext cx="7772400" cy="1975104"/>
          </a:xfrm>
        </p:spPr>
        <p:txBody>
          <a:bodyPr/>
          <a:lstStyle>
            <a:lvl1pPr marR="9144" algn="l">
              <a:defRPr sz="4000" b="1" cap="all" spc="0" baseline="0">
                <a:effectLst>
                  <a:reflection blurRad="12700" stA="34000" endA="740" endPos="53000" dir="5400000" sy="-100000" algn="bl" rotWithShape="0"/>
                </a:effectLst>
              </a:defRPr>
            </a:lvl1pPr>
            <a:extLst/>
          </a:lstStyle>
          <a:p>
            <a:r>
              <a:rPr kumimoji="0" lang="en-US" smtClean="0"/>
              <a:t>Click to edit Master title style</a:t>
            </a:r>
            <a:endParaRPr kumimoji="0" lang="en-US"/>
          </a:p>
        </p:txBody>
      </p:sp>
      <p:sp>
        <p:nvSpPr>
          <p:cNvPr id="9" name="Subtitle 8"/>
          <p:cNvSpPr>
            <a:spLocks noGrp="1"/>
          </p:cNvSpPr>
          <p:nvPr>
            <p:ph type="subTitle" idx="1"/>
          </p:nvPr>
        </p:nvSpPr>
        <p:spPr>
          <a:xfrm>
            <a:off x="914400" y="2834640"/>
            <a:ext cx="7772400" cy="1508760"/>
          </a:xfrm>
        </p:spPr>
        <p:txBody>
          <a:bodyPr lIns="100584" tIns="45720" anchor="b"/>
          <a:lstStyle>
            <a:lvl1pPr marL="0" indent="0" algn="l">
              <a:spcBef>
                <a:spcPts val="0"/>
              </a:spcBef>
              <a:buNone/>
              <a:defRPr sz="2000">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smtClean="0"/>
              <a:t>Click to edit Master subtitle style</a:t>
            </a:r>
            <a:endParaRPr kumimoji="0" lang="en-US"/>
          </a:p>
        </p:txBody>
      </p:sp>
      <p:sp>
        <p:nvSpPr>
          <p:cNvPr id="56" name="Rectangle 55"/>
          <p:cNvSpPr/>
          <p:nvPr/>
        </p:nvSpPr>
        <p:spPr>
          <a:xfrm>
            <a:off x="255291" y="5047394"/>
            <a:ext cx="73152" cy="169164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65" name="Rectangle 64"/>
          <p:cNvSpPr/>
          <p:nvPr/>
        </p:nvSpPr>
        <p:spPr>
          <a:xfrm>
            <a:off x="255291" y="4796819"/>
            <a:ext cx="73152" cy="228600"/>
          </a:xfrm>
          <a:prstGeom prst="rect">
            <a:avLst/>
          </a:prstGeom>
          <a:solidFill>
            <a:schemeClr val="accent3">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66" name="Rectangle 65"/>
          <p:cNvSpPr/>
          <p:nvPr/>
        </p:nvSpPr>
        <p:spPr>
          <a:xfrm>
            <a:off x="255291" y="4637685"/>
            <a:ext cx="73152" cy="137160"/>
          </a:xfrm>
          <a:prstGeom prst="rect">
            <a:avLst/>
          </a:prstGeom>
          <a:solidFill>
            <a:schemeClr val="bg2"/>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67" name="Rectangle 66"/>
          <p:cNvSpPr/>
          <p:nvPr/>
        </p:nvSpPr>
        <p:spPr>
          <a:xfrm>
            <a:off x="255291" y="4542559"/>
            <a:ext cx="73152" cy="7315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2454265E-4EF4-426B-9C2A-4FECB3435BFA}" type="datetimeFigureOut">
              <a:rPr lang="en-US" smtClean="0"/>
              <a:t>8/8/13</a:t>
            </a:fld>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2D358AF8-CB1A-4828-8FC5-8D6A14C5A0A7}"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9"/>
            <a:ext cx="1981200" cy="5851525"/>
          </a:xfrm>
        </p:spPr>
        <p:txBody>
          <a:bodyPr vert="eaVert" anchor="ctr"/>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609600" y="274639"/>
            <a:ext cx="5867400" cy="5851525"/>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2454265E-4EF4-426B-9C2A-4FECB3435BFA}" type="datetimeFigureOut">
              <a:rPr lang="en-US" smtClean="0"/>
              <a:t>8/8/13</a:t>
            </a:fld>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2D358AF8-CB1A-4828-8FC5-8D6A14C5A0A7}"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2454265E-4EF4-426B-9C2A-4FECB3435BFA}" type="datetimeFigureOut">
              <a:rPr lang="en-US" smtClean="0"/>
              <a:t>8/8/13</a:t>
            </a:fld>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2D358AF8-CB1A-4828-8FC5-8D6A14C5A0A7}"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4" name="Freeform 13"/>
          <p:cNvSpPr>
            <a:spLocks/>
          </p:cNvSpPr>
          <p:nvPr/>
        </p:nvSpPr>
        <p:spPr bwMode="auto">
          <a:xfrm>
            <a:off x="4828952" y="1073888"/>
            <a:ext cx="4322136" cy="5791200"/>
          </a:xfrm>
          <a:custGeom>
            <a:avLst>
              <a:gd name="A1" fmla="val 0"/>
              <a:gd name="A2" fmla="val 0"/>
              <a:gd name="A3" fmla="val 0"/>
              <a:gd name="A4" fmla="val 0"/>
              <a:gd name="A5" fmla="val 0"/>
              <a:gd name="A6" fmla="val 0"/>
              <a:gd name="A7" fmla="val 0"/>
              <a:gd name="A8" fmla="val 0"/>
            </a:avLst>
            <a:gdLst/>
            <a:ahLst/>
            <a:cxnLst>
              <a:cxn ang="0">
                <a:pos x="0" y="3648"/>
              </a:cxn>
              <a:cxn ang="0">
                <a:pos x="720" y="2016"/>
              </a:cxn>
              <a:cxn ang="0">
                <a:pos x="2736" y="0"/>
              </a:cxn>
              <a:cxn ang="0">
                <a:pos x="2736" y="96"/>
              </a:cxn>
              <a:cxn ang="0">
                <a:pos x="744" y="2038"/>
              </a:cxn>
              <a:cxn ang="0">
                <a:pos x="48" y="3648"/>
              </a:cxn>
              <a:cxn ang="0">
                <a:pos x="0" y="3648"/>
              </a:cxn>
            </a:cxnLst>
            <a:rect l="0" t="0" r="0" b="0"/>
            <a:pathLst>
              <a:path w="2736" h="3648">
                <a:moveTo>
                  <a:pt x="0" y="3648"/>
                </a:moveTo>
                <a:lnTo>
                  <a:pt x="720" y="2016"/>
                </a:lnTo>
                <a:lnTo>
                  <a:pt x="2736" y="672"/>
                </a:lnTo>
                <a:lnTo>
                  <a:pt x="2736" y="720"/>
                </a:lnTo>
                <a:lnTo>
                  <a:pt x="744" y="2038"/>
                </a:lnTo>
                <a:lnTo>
                  <a:pt x="48" y="3648"/>
                </a:lnTo>
                <a:lnTo>
                  <a:pt x="48" y="3648"/>
                </a:lnTo>
                <a:close/>
              </a:path>
            </a:pathLst>
          </a:custGeom>
          <a:noFill/>
          <a:ln w="3175" cap="flat" cmpd="sng" algn="ctr">
            <a:solidFill>
              <a:schemeClr val="accent2">
                <a:alpha val="53000"/>
              </a:schemeClr>
            </a:solid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5" name="Freeform 14"/>
          <p:cNvSpPr>
            <a:spLocks/>
          </p:cNvSpPr>
          <p:nvPr/>
        </p:nvSpPr>
        <p:spPr bwMode="auto">
          <a:xfrm>
            <a:off x="373966" y="0"/>
            <a:ext cx="5514536" cy="6615332"/>
          </a:xfrm>
          <a:custGeom>
            <a:avLst>
              <a:gd name="A1" fmla="val 0"/>
              <a:gd name="A2" fmla="val 0"/>
              <a:gd name="A3" fmla="val 0"/>
              <a:gd name="A4" fmla="val 0"/>
              <a:gd name="A5" fmla="val 0"/>
              <a:gd name="A6" fmla="val 0"/>
              <a:gd name="A7" fmla="val 0"/>
              <a:gd name="A8" fmla="val 0"/>
            </a:avLst>
            <a:gdLst/>
            <a:ahLst/>
            <a:cxnLst>
              <a:cxn ang="0">
                <a:pos x="0" y="4080"/>
              </a:cxn>
              <a:cxn ang="0">
                <a:pos x="0" y="4128"/>
              </a:cxn>
              <a:cxn ang="0">
                <a:pos x="3504" y="2640"/>
              </a:cxn>
              <a:cxn ang="0">
                <a:pos x="2880" y="0"/>
              </a:cxn>
              <a:cxn ang="0">
                <a:pos x="2832" y="0"/>
              </a:cxn>
              <a:cxn ang="0">
                <a:pos x="3465" y="2619"/>
              </a:cxn>
              <a:cxn ang="0">
                <a:pos x="0" y="4080"/>
              </a:cxn>
            </a:cxnLst>
            <a:rect l="0" t="0" r="0" b="0"/>
            <a:pathLst>
              <a:path w="3504" h="4128">
                <a:moveTo>
                  <a:pt x="0" y="4080"/>
                </a:moveTo>
                <a:lnTo>
                  <a:pt x="0" y="4128"/>
                </a:lnTo>
                <a:lnTo>
                  <a:pt x="3504" y="2640"/>
                </a:lnTo>
                <a:lnTo>
                  <a:pt x="2880" y="0"/>
                </a:lnTo>
                <a:lnTo>
                  <a:pt x="2832" y="0"/>
                </a:lnTo>
                <a:lnTo>
                  <a:pt x="3465" y="2619"/>
                </a:lnTo>
                <a:lnTo>
                  <a:pt x="0" y="4080"/>
                </a:lnTo>
                <a:close/>
              </a:path>
            </a:pathLst>
          </a:custGeom>
          <a:noFill/>
          <a:ln w="3175" cap="flat" cmpd="sng" algn="ctr">
            <a:solidFill>
              <a:schemeClr val="accent2">
                <a:alpha val="53000"/>
              </a:schemeClr>
            </a:solid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3" name="Freeform 12"/>
          <p:cNvSpPr>
            <a:spLocks/>
          </p:cNvSpPr>
          <p:nvPr/>
        </p:nvSpPr>
        <p:spPr bwMode="auto">
          <a:xfrm rot="5236414">
            <a:off x="4462128" y="1483600"/>
            <a:ext cx="4114800" cy="1188720"/>
          </a:xfrm>
          <a:custGeom>
            <a:avLst>
              <a:gd name="A1" fmla="val 0"/>
              <a:gd name="A2" fmla="val 0"/>
              <a:gd name="A3" fmla="val 0"/>
              <a:gd name="A4" fmla="val 0"/>
              <a:gd name="A5" fmla="val 0"/>
              <a:gd name="A6" fmla="val 0"/>
              <a:gd name="A7" fmla="val 0"/>
              <a:gd name="A8" fmla="val 0"/>
            </a:avLst>
            <a:gdLst/>
            <a:ahLst/>
            <a:cxnLst>
              <a:cxn ang="0">
                <a:pos x="0" y="0"/>
              </a:cxn>
              <a:cxn ang="0">
                <a:pos x="3552" y="1344"/>
              </a:cxn>
              <a:cxn ang="0">
                <a:pos x="0" y="48"/>
              </a:cxn>
              <a:cxn ang="0">
                <a:pos x="0" y="0"/>
              </a:cxn>
            </a:cxnLst>
            <a:rect l="0" t="0" r="0" b="0"/>
            <a:pathLst>
              <a:path w="3552" h="1344">
                <a:moveTo>
                  <a:pt x="0" y="0"/>
                </a:moveTo>
                <a:lnTo>
                  <a:pt x="3552" y="1344"/>
                </a:lnTo>
                <a:lnTo>
                  <a:pt x="0" y="48"/>
                </a:lnTo>
                <a:lnTo>
                  <a:pt x="0" y="0"/>
                </a:lnTo>
                <a:close/>
              </a:path>
            </a:pathLst>
          </a:custGeom>
          <a:solidFill>
            <a:schemeClr val="bg2">
              <a:tint val="95000"/>
              <a:satMod val="18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6" name="Freeform 15"/>
          <p:cNvSpPr>
            <a:spLocks/>
          </p:cNvSpPr>
          <p:nvPr/>
        </p:nvSpPr>
        <p:spPr bwMode="auto">
          <a:xfrm>
            <a:off x="5943600" y="0"/>
            <a:ext cx="2743200" cy="4267200"/>
          </a:xfrm>
          <a:custGeom>
            <a:avLst>
              <a:gd name="A1" fmla="val 0"/>
              <a:gd name="A2" fmla="val 0"/>
              <a:gd name="A3" fmla="val 0"/>
              <a:gd name="A4" fmla="val 0"/>
              <a:gd name="A5" fmla="val 0"/>
              <a:gd name="A6" fmla="val 0"/>
              <a:gd name="A7" fmla="val 0"/>
              <a:gd name="A8" fmla="val 0"/>
            </a:avLst>
            <a:gdLst/>
            <a:ahLst/>
            <a:cxnLst>
              <a:cxn ang="0">
                <a:pos x="1104" y="0"/>
              </a:cxn>
              <a:cxn ang="0">
                <a:pos x="1728" y="0"/>
              </a:cxn>
              <a:cxn ang="0">
                <a:pos x="0" y="2688"/>
              </a:cxn>
              <a:cxn ang="0">
                <a:pos x="1104" y="0"/>
              </a:cxn>
            </a:cxnLst>
            <a:rect l="0" t="0" r="0" b="0"/>
            <a:pathLst>
              <a:path w="1728" h="2688">
                <a:moveTo>
                  <a:pt x="1104" y="0"/>
                </a:moveTo>
                <a:lnTo>
                  <a:pt x="1728" y="0"/>
                </a:lnTo>
                <a:lnTo>
                  <a:pt x="0" y="2688"/>
                </a:lnTo>
                <a:lnTo>
                  <a:pt x="1104"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7" name="Freeform 16"/>
          <p:cNvSpPr>
            <a:spLocks/>
          </p:cNvSpPr>
          <p:nvPr/>
        </p:nvSpPr>
        <p:spPr bwMode="auto">
          <a:xfrm>
            <a:off x="5943600" y="4267200"/>
            <a:ext cx="3200400" cy="1143000"/>
          </a:xfrm>
          <a:custGeom>
            <a:avLst>
              <a:gd name="A1" fmla="val 0"/>
              <a:gd name="A2" fmla="val 0"/>
              <a:gd name="A3" fmla="val 0"/>
              <a:gd name="A4" fmla="val 0"/>
              <a:gd name="A5" fmla="val 0"/>
              <a:gd name="A6" fmla="val 0"/>
              <a:gd name="A7" fmla="val 0"/>
              <a:gd name="A8" fmla="val 0"/>
            </a:avLst>
            <a:gdLst/>
            <a:ahLst/>
            <a:cxnLst>
              <a:cxn ang="0">
                <a:pos x="0" y="0"/>
              </a:cxn>
              <a:cxn ang="0">
                <a:pos x="2016" y="240"/>
              </a:cxn>
              <a:cxn ang="0">
                <a:pos x="2016" y="720"/>
              </a:cxn>
              <a:cxn ang="0">
                <a:pos x="0" y="0"/>
              </a:cxn>
            </a:cxnLst>
            <a:rect l="0" t="0" r="0" b="0"/>
            <a:pathLst>
              <a:path w="2016" h="720">
                <a:moveTo>
                  <a:pt x="0" y="0"/>
                </a:moveTo>
                <a:lnTo>
                  <a:pt x="2016" y="240"/>
                </a:lnTo>
                <a:lnTo>
                  <a:pt x="2016" y="720"/>
                </a:lnTo>
                <a:lnTo>
                  <a:pt x="0"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8" name="Freeform 17"/>
          <p:cNvSpPr>
            <a:spLocks/>
          </p:cNvSpPr>
          <p:nvPr/>
        </p:nvSpPr>
        <p:spPr bwMode="auto">
          <a:xfrm>
            <a:off x="5943600" y="0"/>
            <a:ext cx="1371600" cy="4267200"/>
          </a:xfrm>
          <a:custGeom>
            <a:avLst>
              <a:gd name="A1" fmla="val 0"/>
              <a:gd name="A2" fmla="val 0"/>
              <a:gd name="A3" fmla="val 0"/>
              <a:gd name="A4" fmla="val 0"/>
              <a:gd name="A5" fmla="val 0"/>
              <a:gd name="A6" fmla="val 0"/>
              <a:gd name="A7" fmla="val 0"/>
              <a:gd name="A8" fmla="val 0"/>
            </a:avLst>
            <a:gdLst/>
            <a:ahLst/>
            <a:cxnLst>
              <a:cxn ang="0">
                <a:pos x="864" y="0"/>
              </a:cxn>
              <a:cxn ang="0">
                <a:pos x="0" y="2688"/>
              </a:cxn>
              <a:cxn ang="0">
                <a:pos x="768" y="0"/>
              </a:cxn>
              <a:cxn ang="0">
                <a:pos x="864" y="0"/>
              </a:cxn>
            </a:cxnLst>
            <a:rect l="0" t="0" r="0" b="0"/>
            <a:pathLst>
              <a:path w="864" h="2688">
                <a:moveTo>
                  <a:pt x="864" y="0"/>
                </a:moveTo>
                <a:lnTo>
                  <a:pt x="0" y="2688"/>
                </a:lnTo>
                <a:lnTo>
                  <a:pt x="768" y="0"/>
                </a:lnTo>
                <a:lnTo>
                  <a:pt x="864"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9" name="Freeform 18"/>
          <p:cNvSpPr>
            <a:spLocks/>
          </p:cNvSpPr>
          <p:nvPr/>
        </p:nvSpPr>
        <p:spPr bwMode="auto">
          <a:xfrm>
            <a:off x="5948363" y="4246563"/>
            <a:ext cx="2090737" cy="2611437"/>
          </a:xfrm>
          <a:custGeom>
            <a:avLst>
              <a:gd name="A1" fmla="val 0"/>
              <a:gd name="A2" fmla="val 0"/>
              <a:gd name="A3" fmla="val 0"/>
              <a:gd name="A4" fmla="val 0"/>
              <a:gd name="A5" fmla="val 0"/>
              <a:gd name="A6" fmla="val 0"/>
              <a:gd name="A7" fmla="val 0"/>
              <a:gd name="A8" fmla="val 0"/>
            </a:avLst>
            <a:gdLst/>
            <a:ahLst/>
            <a:cxnLst>
              <a:cxn ang="0">
                <a:pos x="1071" y="1645"/>
              </a:cxn>
              <a:cxn ang="0">
                <a:pos x="1317" y="1645"/>
              </a:cxn>
              <a:cxn ang="0">
                <a:pos x="0" y="0"/>
              </a:cxn>
              <a:cxn ang="0">
                <a:pos x="1071" y="1645"/>
              </a:cxn>
            </a:cxnLst>
            <a:rect l="0" t="0" r="0" b="0"/>
            <a:pathLst>
              <a:path w="1317" h="1645">
                <a:moveTo>
                  <a:pt x="1071" y="1645"/>
                </a:moveTo>
                <a:lnTo>
                  <a:pt x="1317" y="1645"/>
                </a:lnTo>
                <a:lnTo>
                  <a:pt x="0" y="0"/>
                </a:lnTo>
                <a:lnTo>
                  <a:pt x="1071" y="1645"/>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20" name="Freeform 19"/>
          <p:cNvSpPr>
            <a:spLocks/>
          </p:cNvSpPr>
          <p:nvPr/>
        </p:nvSpPr>
        <p:spPr bwMode="auto">
          <a:xfrm>
            <a:off x="5943600" y="4267200"/>
            <a:ext cx="1600200" cy="2590800"/>
          </a:xfrm>
          <a:custGeom>
            <a:avLst>
              <a:gd name="A1" fmla="val 0"/>
              <a:gd name="A2" fmla="val 0"/>
              <a:gd name="A3" fmla="val 0"/>
              <a:gd name="A4" fmla="val 0"/>
              <a:gd name="A5" fmla="val 0"/>
              <a:gd name="A6" fmla="val 0"/>
              <a:gd name="A7" fmla="val 0"/>
              <a:gd name="A8" fmla="val 0"/>
            </a:avLst>
            <a:gdLst/>
            <a:ahLst/>
            <a:cxnLst>
              <a:cxn ang="0">
                <a:pos x="1008" y="1632"/>
              </a:cxn>
              <a:cxn ang="0">
                <a:pos x="0" y="0"/>
              </a:cxn>
              <a:cxn ang="0">
                <a:pos x="960" y="1632"/>
              </a:cxn>
              <a:cxn ang="0">
                <a:pos x="1008" y="1632"/>
              </a:cxn>
            </a:cxnLst>
            <a:rect l="0" t="0" r="0" b="0"/>
            <a:pathLst>
              <a:path w="1008" h="1632">
                <a:moveTo>
                  <a:pt x="1008" y="1632"/>
                </a:moveTo>
                <a:lnTo>
                  <a:pt x="0" y="0"/>
                </a:lnTo>
                <a:lnTo>
                  <a:pt x="960" y="1632"/>
                </a:lnTo>
                <a:lnTo>
                  <a:pt x="1008" y="1632"/>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21" name="Freeform 20"/>
          <p:cNvSpPr>
            <a:spLocks/>
          </p:cNvSpPr>
          <p:nvPr/>
        </p:nvSpPr>
        <p:spPr bwMode="auto">
          <a:xfrm>
            <a:off x="5943600" y="1371600"/>
            <a:ext cx="3200400" cy="2895600"/>
          </a:xfrm>
          <a:custGeom>
            <a:avLst>
              <a:gd name="A1" fmla="val 0"/>
              <a:gd name="A2" fmla="val 0"/>
              <a:gd name="A3" fmla="val 0"/>
              <a:gd name="A4" fmla="val 0"/>
              <a:gd name="A5" fmla="val 0"/>
              <a:gd name="A6" fmla="val 0"/>
              <a:gd name="A7" fmla="val 0"/>
              <a:gd name="A8" fmla="val 0"/>
            </a:avLst>
            <a:gdLst/>
            <a:ahLst/>
            <a:cxnLst>
              <a:cxn ang="0">
                <a:pos x="2016" y="0"/>
              </a:cxn>
              <a:cxn ang="0">
                <a:pos x="2016" y="144"/>
              </a:cxn>
              <a:cxn ang="0">
                <a:pos x="0" y="1824"/>
              </a:cxn>
              <a:cxn ang="0">
                <a:pos x="2016" y="0"/>
              </a:cxn>
            </a:cxnLst>
            <a:rect l="0" t="0" r="0" b="0"/>
            <a:pathLst>
              <a:path w="2016" h="1824">
                <a:moveTo>
                  <a:pt x="2016" y="0"/>
                </a:moveTo>
                <a:lnTo>
                  <a:pt x="2016" y="144"/>
                </a:lnTo>
                <a:lnTo>
                  <a:pt x="0" y="1824"/>
                </a:lnTo>
                <a:lnTo>
                  <a:pt x="2016"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22" name="Freeform 21"/>
          <p:cNvSpPr>
            <a:spLocks/>
          </p:cNvSpPr>
          <p:nvPr/>
        </p:nvSpPr>
        <p:spPr bwMode="auto">
          <a:xfrm>
            <a:off x="5943600" y="1752600"/>
            <a:ext cx="3200400" cy="2514600"/>
          </a:xfrm>
          <a:custGeom>
            <a:avLst>
              <a:gd name="A1" fmla="val 0"/>
              <a:gd name="A2" fmla="val 0"/>
              <a:gd name="A3" fmla="val 0"/>
              <a:gd name="A4" fmla="val 0"/>
              <a:gd name="A5" fmla="val 0"/>
              <a:gd name="A6" fmla="val 0"/>
              <a:gd name="A7" fmla="val 0"/>
              <a:gd name="A8" fmla="val 0"/>
            </a:avLst>
            <a:gdLst/>
            <a:ahLst/>
            <a:cxnLst>
              <a:cxn ang="0">
                <a:pos x="2016" y="0"/>
              </a:cxn>
              <a:cxn ang="0">
                <a:pos x="0" y="1584"/>
              </a:cxn>
              <a:cxn ang="0">
                <a:pos x="2016" y="48"/>
              </a:cxn>
              <a:cxn ang="0">
                <a:pos x="2016" y="0"/>
              </a:cxn>
            </a:cxnLst>
            <a:rect l="0" t="0" r="0" b="0"/>
            <a:pathLst>
              <a:path w="2016" h="1584">
                <a:moveTo>
                  <a:pt x="2016" y="0"/>
                </a:moveTo>
                <a:lnTo>
                  <a:pt x="0" y="1584"/>
                </a:lnTo>
                <a:lnTo>
                  <a:pt x="2016" y="48"/>
                </a:lnTo>
                <a:lnTo>
                  <a:pt x="2016"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23" name="Freeform 22"/>
          <p:cNvSpPr>
            <a:spLocks/>
          </p:cNvSpPr>
          <p:nvPr/>
        </p:nvSpPr>
        <p:spPr bwMode="auto">
          <a:xfrm>
            <a:off x="990600" y="4267200"/>
            <a:ext cx="4953000" cy="2590800"/>
          </a:xfrm>
          <a:custGeom>
            <a:avLst>
              <a:gd name="A1" fmla="val 0"/>
              <a:gd name="A2" fmla="val 0"/>
              <a:gd name="A3" fmla="val 0"/>
              <a:gd name="A4" fmla="val 0"/>
              <a:gd name="A5" fmla="val 0"/>
              <a:gd name="A6" fmla="val 0"/>
              <a:gd name="A7" fmla="val 0"/>
              <a:gd name="A8" fmla="val 0"/>
            </a:avLst>
            <a:gdLst/>
            <a:ahLst/>
            <a:cxnLst>
              <a:cxn ang="0">
                <a:pos x="0" y="1632"/>
              </a:cxn>
              <a:cxn ang="0">
                <a:pos x="3120" y="0"/>
              </a:cxn>
              <a:cxn ang="0">
                <a:pos x="1056" y="1632"/>
              </a:cxn>
              <a:cxn ang="0">
                <a:pos x="0" y="1632"/>
              </a:cxn>
            </a:cxnLst>
            <a:rect l="0" t="0" r="0" b="0"/>
            <a:pathLst>
              <a:path w="3120" h="1632">
                <a:moveTo>
                  <a:pt x="0" y="1632"/>
                </a:moveTo>
                <a:lnTo>
                  <a:pt x="3120" y="0"/>
                </a:lnTo>
                <a:lnTo>
                  <a:pt x="1056" y="1632"/>
                </a:lnTo>
                <a:lnTo>
                  <a:pt x="0" y="1632"/>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24" name="Freeform 23"/>
          <p:cNvSpPr>
            <a:spLocks/>
          </p:cNvSpPr>
          <p:nvPr/>
        </p:nvSpPr>
        <p:spPr bwMode="auto">
          <a:xfrm>
            <a:off x="533400" y="4267200"/>
            <a:ext cx="5334000" cy="2590800"/>
          </a:xfrm>
          <a:custGeom>
            <a:avLst>
              <a:gd name="A1" fmla="val 0"/>
              <a:gd name="A2" fmla="val 0"/>
              <a:gd name="A3" fmla="val 0"/>
              <a:gd name="A4" fmla="val 0"/>
              <a:gd name="A5" fmla="val 0"/>
              <a:gd name="A6" fmla="val 0"/>
              <a:gd name="A7" fmla="val 0"/>
              <a:gd name="A8" fmla="val 0"/>
            </a:avLst>
            <a:gdLst/>
            <a:ahLst/>
            <a:cxnLst>
              <a:cxn ang="0">
                <a:pos x="0" y="1632"/>
              </a:cxn>
              <a:cxn ang="0">
                <a:pos x="3360" y="0"/>
              </a:cxn>
              <a:cxn ang="0">
                <a:pos x="144" y="1632"/>
              </a:cxn>
              <a:cxn ang="0">
                <a:pos x="0" y="1632"/>
              </a:cxn>
            </a:cxnLst>
            <a:rect l="0" t="0" r="0" b="0"/>
            <a:pathLst>
              <a:path w="3360" h="1632">
                <a:moveTo>
                  <a:pt x="0" y="1632"/>
                </a:moveTo>
                <a:lnTo>
                  <a:pt x="3360" y="0"/>
                </a:lnTo>
                <a:lnTo>
                  <a:pt x="144" y="1632"/>
                </a:lnTo>
                <a:lnTo>
                  <a:pt x="0" y="1632"/>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25" name="Freeform 24"/>
          <p:cNvSpPr>
            <a:spLocks/>
          </p:cNvSpPr>
          <p:nvPr/>
        </p:nvSpPr>
        <p:spPr bwMode="auto">
          <a:xfrm>
            <a:off x="366824" y="2438400"/>
            <a:ext cx="5638800" cy="1828800"/>
          </a:xfrm>
          <a:custGeom>
            <a:avLst>
              <a:gd name="A1" fmla="val 0"/>
              <a:gd name="A2" fmla="val 0"/>
              <a:gd name="A3" fmla="val 0"/>
              <a:gd name="A4" fmla="val 0"/>
              <a:gd name="A5" fmla="val 0"/>
              <a:gd name="A6" fmla="val 0"/>
              <a:gd name="A7" fmla="val 0"/>
              <a:gd name="A8" fmla="val 0"/>
            </a:avLst>
            <a:gdLst/>
            <a:ahLst/>
            <a:cxnLst>
              <a:cxn ang="0">
                <a:pos x="0" y="0"/>
              </a:cxn>
              <a:cxn ang="0">
                <a:pos x="3552" y="1152"/>
              </a:cxn>
              <a:cxn ang="0">
                <a:pos x="0" y="384"/>
              </a:cxn>
              <a:cxn ang="0">
                <a:pos x="0" y="0"/>
              </a:cxn>
            </a:cxnLst>
            <a:rect l="0" t="0" r="0" b="0"/>
            <a:pathLst>
              <a:path w="3552" h="1152">
                <a:moveTo>
                  <a:pt x="0" y="0"/>
                </a:moveTo>
                <a:lnTo>
                  <a:pt x="3504" y="1152"/>
                </a:lnTo>
                <a:lnTo>
                  <a:pt x="0" y="384"/>
                </a:lnTo>
                <a:lnTo>
                  <a:pt x="0"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26" name="Freeform 25"/>
          <p:cNvSpPr>
            <a:spLocks/>
          </p:cNvSpPr>
          <p:nvPr/>
        </p:nvSpPr>
        <p:spPr bwMode="auto">
          <a:xfrm>
            <a:off x="366824" y="2133600"/>
            <a:ext cx="5638800" cy="2133600"/>
          </a:xfrm>
          <a:custGeom>
            <a:avLst>
              <a:gd name="A1" fmla="val 0"/>
              <a:gd name="A2" fmla="val 0"/>
              <a:gd name="A3" fmla="val 0"/>
              <a:gd name="A4" fmla="val 0"/>
              <a:gd name="A5" fmla="val 0"/>
              <a:gd name="A6" fmla="val 0"/>
              <a:gd name="A7" fmla="val 0"/>
              <a:gd name="A8" fmla="val 0"/>
            </a:avLst>
            <a:gdLst/>
            <a:ahLst/>
            <a:cxnLst>
              <a:cxn ang="0">
                <a:pos x="0" y="0"/>
              </a:cxn>
              <a:cxn ang="0">
                <a:pos x="3552" y="1344"/>
              </a:cxn>
              <a:cxn ang="0">
                <a:pos x="0" y="48"/>
              </a:cxn>
              <a:cxn ang="0">
                <a:pos x="0" y="0"/>
              </a:cxn>
            </a:cxnLst>
            <a:rect l="0" t="0" r="0" b="0"/>
            <a:pathLst>
              <a:path w="3552" h="1344">
                <a:moveTo>
                  <a:pt x="0" y="0"/>
                </a:moveTo>
                <a:lnTo>
                  <a:pt x="3552" y="1344"/>
                </a:lnTo>
                <a:lnTo>
                  <a:pt x="0" y="48"/>
                </a:lnTo>
                <a:lnTo>
                  <a:pt x="0"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27" name="Freeform 26"/>
          <p:cNvSpPr>
            <a:spLocks/>
          </p:cNvSpPr>
          <p:nvPr/>
        </p:nvSpPr>
        <p:spPr bwMode="auto">
          <a:xfrm>
            <a:off x="4572000" y="4267200"/>
            <a:ext cx="1371600" cy="2590800"/>
          </a:xfrm>
          <a:custGeom>
            <a:avLst>
              <a:gd name="A1" fmla="val 0"/>
              <a:gd name="A2" fmla="val 0"/>
              <a:gd name="A3" fmla="val 0"/>
              <a:gd name="A4" fmla="val 0"/>
              <a:gd name="A5" fmla="val 0"/>
              <a:gd name="A6" fmla="val 0"/>
              <a:gd name="A7" fmla="val 0"/>
              <a:gd name="A8" fmla="val 0"/>
            </a:avLst>
            <a:gdLst/>
            <a:ahLst/>
            <a:cxnLst>
              <a:cxn ang="0">
                <a:pos x="0" y="1632"/>
              </a:cxn>
              <a:cxn ang="0">
                <a:pos x="96" y="1632"/>
              </a:cxn>
              <a:cxn ang="0">
                <a:pos x="864" y="0"/>
              </a:cxn>
              <a:cxn ang="0">
                <a:pos x="0" y="1632"/>
              </a:cxn>
            </a:cxnLst>
            <a:rect l="0" t="0" r="0" b="0"/>
            <a:pathLst>
              <a:path w="864" h="1632">
                <a:moveTo>
                  <a:pt x="0" y="1632"/>
                </a:moveTo>
                <a:lnTo>
                  <a:pt x="96" y="1632"/>
                </a:lnTo>
                <a:lnTo>
                  <a:pt x="864" y="0"/>
                </a:lnTo>
                <a:lnTo>
                  <a:pt x="0" y="1632"/>
                </a:lnTo>
                <a:close/>
              </a:path>
            </a:pathLst>
          </a:custGeom>
          <a:solidFill>
            <a:schemeClr val="bg2">
              <a:tint val="95000"/>
              <a:satMod val="18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3" name="Text Placeholder 2"/>
          <p:cNvSpPr>
            <a:spLocks noGrp="1"/>
          </p:cNvSpPr>
          <p:nvPr>
            <p:ph type="body" idx="1"/>
          </p:nvPr>
        </p:nvSpPr>
        <p:spPr>
          <a:xfrm>
            <a:off x="706902" y="1351672"/>
            <a:ext cx="5718048" cy="977486"/>
          </a:xfrm>
        </p:spPr>
        <p:txBody>
          <a:bodyPr lIns="82296" tIns="45720" bIns="0" anchor="t"/>
          <a:lstStyle>
            <a:lvl1pPr marL="54864" indent="0">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extLst/>
          </a:lstStyle>
          <a:p>
            <a:fld id="{2454265E-4EF4-426B-9C2A-4FECB3435BFA}" type="datetimeFigureOut">
              <a:rPr lang="en-US" smtClean="0"/>
              <a:t>8/8/13</a:t>
            </a:fld>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2D358AF8-CB1A-4828-8FC5-8D6A14C5A0A7}" type="slidenum">
              <a:rPr lang="en-US" smtClean="0"/>
              <a:t>‹#›</a:t>
            </a:fld>
            <a:endParaRPr lang="en-US"/>
          </a:p>
        </p:txBody>
      </p:sp>
      <p:sp>
        <p:nvSpPr>
          <p:cNvPr id="7" name="Rectangle 6"/>
          <p:cNvSpPr/>
          <p:nvPr/>
        </p:nvSpPr>
        <p:spPr>
          <a:xfrm>
            <a:off x="363160" y="402264"/>
            <a:ext cx="8503920" cy="886265"/>
          </a:xfrm>
          <a:prstGeom prst="rect">
            <a:avLst/>
          </a:prstGeom>
          <a:solidFill>
            <a:schemeClr val="bg2">
              <a:tint val="95000"/>
              <a:satMod val="180000"/>
              <a:alpha val="4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2" name="Title 1"/>
          <p:cNvSpPr>
            <a:spLocks noGrp="1"/>
          </p:cNvSpPr>
          <p:nvPr>
            <p:ph type="title"/>
          </p:nvPr>
        </p:nvSpPr>
        <p:spPr>
          <a:xfrm>
            <a:off x="706902" y="512064"/>
            <a:ext cx="8156448" cy="777240"/>
          </a:xfrm>
        </p:spPr>
        <p:txBody>
          <a:bodyPr tIns="64008"/>
          <a:lstStyle>
            <a:lvl1pPr algn="l">
              <a:buNone/>
              <a:defRPr sz="3800" b="0" cap="none" spc="-150" baseline="0"/>
            </a:lvl1pPr>
            <a:extLst/>
          </a:lstStyle>
          <a:p>
            <a:r>
              <a:rPr kumimoji="0" lang="en-US" smtClean="0"/>
              <a:t>Click to edit Master title style</a:t>
            </a:r>
            <a:endParaRPr kumimoji="0" lang="en-US"/>
          </a:p>
        </p:txBody>
      </p:sp>
      <p:sp>
        <p:nvSpPr>
          <p:cNvPr id="8" name="Rectangle 7"/>
          <p:cNvSpPr/>
          <p:nvPr/>
        </p:nvSpPr>
        <p:spPr>
          <a:xfrm flipH="1">
            <a:off x="371538" y="680477"/>
            <a:ext cx="27432" cy="36576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9" name="Rectangle 8"/>
          <p:cNvSpPr/>
          <p:nvPr/>
        </p:nvSpPr>
        <p:spPr>
          <a:xfrm flipH="1">
            <a:off x="411109" y="680477"/>
            <a:ext cx="27432" cy="36576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10" name="Rectangle 9"/>
          <p:cNvSpPr/>
          <p:nvPr/>
        </p:nvSpPr>
        <p:spPr>
          <a:xfrm flipH="1">
            <a:off x="448450" y="680477"/>
            <a:ext cx="9144" cy="36576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11" name="Rectangle 10"/>
          <p:cNvSpPr/>
          <p:nvPr/>
        </p:nvSpPr>
        <p:spPr>
          <a:xfrm flipH="1">
            <a:off x="476702" y="680477"/>
            <a:ext cx="9144" cy="36576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12" name="Rectangle 11"/>
          <p:cNvSpPr/>
          <p:nvPr/>
        </p:nvSpPr>
        <p:spPr>
          <a:xfrm>
            <a:off x="500478" y="680477"/>
            <a:ext cx="36576" cy="36576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512064"/>
            <a:ext cx="8229600" cy="914400"/>
          </a:xfrm>
        </p:spPr>
        <p:txBody>
          <a:bodyPr/>
          <a:lstStyle>
            <a:extLst/>
          </a:lstStyle>
          <a:p>
            <a:r>
              <a:rPr kumimoji="0" lang="en-US" smtClean="0"/>
              <a:t>Click to edit Master title style</a:t>
            </a:r>
            <a:endParaRPr kumimoji="0" lang="en-US"/>
          </a:p>
        </p:txBody>
      </p:sp>
      <p:sp>
        <p:nvSpPr>
          <p:cNvPr id="3" name="Content Placeholder 2"/>
          <p:cNvSpPr>
            <a:spLocks noGrp="1"/>
          </p:cNvSpPr>
          <p:nvPr>
            <p:ph sz="half" idx="1"/>
          </p:nvPr>
        </p:nvSpPr>
        <p:spPr>
          <a:xfrm>
            <a:off x="464344" y="1770501"/>
            <a:ext cx="40386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655344" y="1770501"/>
            <a:ext cx="40386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extLst/>
          </a:lstStyle>
          <a:p>
            <a:fld id="{2454265E-4EF4-426B-9C2A-4FECB3435BFA}" type="datetimeFigureOut">
              <a:rPr lang="en-US" smtClean="0"/>
              <a:t>8/8/13</a:t>
            </a:fld>
            <a:endParaRPr lang="en-US"/>
          </a:p>
        </p:txBody>
      </p:sp>
      <p:sp>
        <p:nvSpPr>
          <p:cNvPr id="6" name="Footer Placeholder 5"/>
          <p:cNvSpPr>
            <a:spLocks noGrp="1"/>
          </p:cNvSpPr>
          <p:nvPr>
            <p:ph type="ftr" sz="quarter" idx="11"/>
          </p:nvPr>
        </p:nvSpPr>
        <p:spPr/>
        <p:txBody>
          <a:bodyPr/>
          <a:lstStyle>
            <a:extLst/>
          </a:lstStyle>
          <a:p>
            <a:endParaRPr lang="en-US"/>
          </a:p>
        </p:txBody>
      </p:sp>
      <p:sp>
        <p:nvSpPr>
          <p:cNvPr id="7" name="Slide Number Placeholder 6"/>
          <p:cNvSpPr>
            <a:spLocks noGrp="1"/>
          </p:cNvSpPr>
          <p:nvPr>
            <p:ph type="sldNum" sz="quarter" idx="12"/>
          </p:nvPr>
        </p:nvSpPr>
        <p:spPr/>
        <p:txBody>
          <a:bodyPr/>
          <a:lstStyle>
            <a:extLst/>
          </a:lstStyle>
          <a:p>
            <a:fld id="{2D358AF8-CB1A-4828-8FC5-8D6A14C5A0A7}"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5" name="Rectangle 24"/>
          <p:cNvSpPr/>
          <p:nvPr/>
        </p:nvSpPr>
        <p:spPr>
          <a:xfrm>
            <a:off x="0" y="402265"/>
            <a:ext cx="8867080" cy="886265"/>
          </a:xfrm>
          <a:prstGeom prst="rect">
            <a:avLst/>
          </a:prstGeom>
          <a:solidFill>
            <a:schemeClr val="bg2">
              <a:tint val="95000"/>
              <a:satMod val="180000"/>
              <a:alpha val="4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2" name="Title 1"/>
          <p:cNvSpPr>
            <a:spLocks noGrp="1"/>
          </p:cNvSpPr>
          <p:nvPr>
            <p:ph type="title"/>
          </p:nvPr>
        </p:nvSpPr>
        <p:spPr>
          <a:xfrm>
            <a:off x="504824" y="512064"/>
            <a:ext cx="7772400" cy="914400"/>
          </a:xfrm>
        </p:spPr>
        <p:txBody>
          <a:bodyPr anchor="t"/>
          <a:lstStyle>
            <a:lvl1pPr>
              <a:defRPr sz="4000"/>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1809750"/>
            <a:ext cx="4040188" cy="639762"/>
          </a:xfrm>
        </p:spPr>
        <p:txBody>
          <a:bodyPr anchor="ctr"/>
          <a:lstStyle>
            <a:lvl1pPr marL="73152" indent="0" algn="l">
              <a:buNone/>
              <a:defRPr sz="2400" b="1">
                <a:solidFill>
                  <a:schemeClr val="accent2"/>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45025" y="1809750"/>
            <a:ext cx="4041775" cy="639762"/>
          </a:xfrm>
        </p:spPr>
        <p:txBody>
          <a:bodyPr anchor="ctr"/>
          <a:lstStyle>
            <a:lvl1pPr marL="73152" indent="0">
              <a:buNone/>
              <a:defRPr sz="2400" b="1">
                <a:solidFill>
                  <a:schemeClr val="accent2"/>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457200" y="2459037"/>
            <a:ext cx="4040188" cy="3959352"/>
          </a:xfrm>
        </p:spPr>
        <p:txBody>
          <a:bodyPr/>
          <a:lstStyle>
            <a:lvl1pPr>
              <a:defRPr sz="2400"/>
            </a:lvl1pPr>
            <a:lvl2pPr>
              <a:defRPr sz="2000"/>
            </a:lvl2pPr>
            <a:lvl3pPr>
              <a:defRPr sz="1800"/>
            </a:lvl3pPr>
            <a:lvl4pPr>
              <a:defRPr sz="1600"/>
            </a:lvl4pPr>
            <a:lvl5pPr>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645025" y="2459037"/>
            <a:ext cx="4041775" cy="3959352"/>
          </a:xfrm>
        </p:spPr>
        <p:txBody>
          <a:bodyPr/>
          <a:lstStyle>
            <a:lvl1pPr>
              <a:defRPr sz="2400"/>
            </a:lvl1pPr>
            <a:lvl2pPr>
              <a:defRPr sz="2000"/>
            </a:lvl2pPr>
            <a:lvl3pPr>
              <a:defRPr sz="1800"/>
            </a:lvl3pPr>
            <a:lvl4pPr>
              <a:defRPr sz="1600"/>
            </a:lvl4pPr>
            <a:lvl5pPr>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extLst/>
          </a:lstStyle>
          <a:p>
            <a:fld id="{2454265E-4EF4-426B-9C2A-4FECB3435BFA}" type="datetimeFigureOut">
              <a:rPr lang="en-US" smtClean="0"/>
              <a:t>8/8/13</a:t>
            </a:fld>
            <a:endParaRPr lang="en-US"/>
          </a:p>
        </p:txBody>
      </p:sp>
      <p:sp>
        <p:nvSpPr>
          <p:cNvPr id="8" name="Footer Placeholder 7"/>
          <p:cNvSpPr>
            <a:spLocks noGrp="1"/>
          </p:cNvSpPr>
          <p:nvPr>
            <p:ph type="ftr" sz="quarter" idx="11"/>
          </p:nvPr>
        </p:nvSpPr>
        <p:spPr/>
        <p:txBody>
          <a:bodyPr/>
          <a:lstStyle>
            <a:extLst/>
          </a:lstStyle>
          <a:p>
            <a:endParaRPr lang="en-US"/>
          </a:p>
        </p:txBody>
      </p:sp>
      <p:sp>
        <p:nvSpPr>
          <p:cNvPr id="9" name="Slide Number Placeholder 8"/>
          <p:cNvSpPr>
            <a:spLocks noGrp="1"/>
          </p:cNvSpPr>
          <p:nvPr>
            <p:ph type="sldNum" sz="quarter" idx="12"/>
          </p:nvPr>
        </p:nvSpPr>
        <p:spPr/>
        <p:txBody>
          <a:bodyPr/>
          <a:lstStyle>
            <a:extLst/>
          </a:lstStyle>
          <a:p>
            <a:fld id="{2D358AF8-CB1A-4828-8FC5-8D6A14C5A0A7}" type="slidenum">
              <a:rPr lang="en-US" smtClean="0"/>
              <a:t>‹#›</a:t>
            </a:fld>
            <a:endParaRPr lang="en-US"/>
          </a:p>
        </p:txBody>
      </p:sp>
      <p:sp>
        <p:nvSpPr>
          <p:cNvPr id="16" name="Rectangle 15"/>
          <p:cNvSpPr/>
          <p:nvPr/>
        </p:nvSpPr>
        <p:spPr>
          <a:xfrm>
            <a:off x="87790" y="680477"/>
            <a:ext cx="45720" cy="36576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17" name="Rectangle 16"/>
          <p:cNvSpPr/>
          <p:nvPr/>
        </p:nvSpPr>
        <p:spPr>
          <a:xfrm>
            <a:off x="47305" y="680477"/>
            <a:ext cx="27432" cy="36576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18" name="Rectangle 17"/>
          <p:cNvSpPr/>
          <p:nvPr/>
        </p:nvSpPr>
        <p:spPr>
          <a:xfrm>
            <a:off x="28252" y="680477"/>
            <a:ext cx="9144" cy="36576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19" name="Rectangle 18"/>
          <p:cNvSpPr/>
          <p:nvPr/>
        </p:nvSpPr>
        <p:spPr>
          <a:xfrm>
            <a:off x="0" y="680477"/>
            <a:ext cx="9144" cy="36576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20" name="Rectangle 19"/>
          <p:cNvSpPr/>
          <p:nvPr/>
        </p:nvSpPr>
        <p:spPr>
          <a:xfrm flipH="1">
            <a:off x="149770" y="680477"/>
            <a:ext cx="27432" cy="36576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21" name="Rectangle 20"/>
          <p:cNvSpPr/>
          <p:nvPr/>
        </p:nvSpPr>
        <p:spPr>
          <a:xfrm flipH="1">
            <a:off x="189341" y="680477"/>
            <a:ext cx="27432" cy="36576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22" name="Rectangle 21"/>
          <p:cNvSpPr/>
          <p:nvPr/>
        </p:nvSpPr>
        <p:spPr>
          <a:xfrm flipH="1">
            <a:off x="226682" y="680477"/>
            <a:ext cx="9144" cy="36576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29" name="Rectangle 28"/>
          <p:cNvSpPr/>
          <p:nvPr/>
        </p:nvSpPr>
        <p:spPr>
          <a:xfrm flipH="1">
            <a:off x="254934" y="680477"/>
            <a:ext cx="9144" cy="36576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30" name="Rectangle 29"/>
          <p:cNvSpPr/>
          <p:nvPr/>
        </p:nvSpPr>
        <p:spPr>
          <a:xfrm>
            <a:off x="278710" y="680477"/>
            <a:ext cx="36576" cy="36576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914400" y="512064"/>
            <a:ext cx="7772400" cy="914400"/>
          </a:xfrm>
        </p:spPr>
        <p:txBody>
          <a:bodyPr/>
          <a:lstStyle>
            <a:lvl1pPr>
              <a:defRPr sz="4000" cap="none" baseline="0"/>
            </a:lvl1pPr>
            <a:extLst/>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extLst/>
          </a:lstStyle>
          <a:p>
            <a:fld id="{2454265E-4EF4-426B-9C2A-4FECB3435BFA}" type="datetimeFigureOut">
              <a:rPr lang="en-US" smtClean="0"/>
              <a:t>8/8/13</a:t>
            </a:fld>
            <a:endParaRPr lang="en-US"/>
          </a:p>
        </p:txBody>
      </p:sp>
      <p:sp>
        <p:nvSpPr>
          <p:cNvPr id="4" name="Footer Placeholder 3"/>
          <p:cNvSpPr>
            <a:spLocks noGrp="1"/>
          </p:cNvSpPr>
          <p:nvPr>
            <p:ph type="ftr" sz="quarter" idx="11"/>
          </p:nvPr>
        </p:nvSpPr>
        <p:spPr/>
        <p:txBody>
          <a:bodyPr/>
          <a:lstStyle>
            <a:extLst/>
          </a:lstStyle>
          <a:p>
            <a:endParaRPr lang="en-US"/>
          </a:p>
        </p:txBody>
      </p:sp>
      <p:sp>
        <p:nvSpPr>
          <p:cNvPr id="5" name="Slide Number Placeholder 4"/>
          <p:cNvSpPr>
            <a:spLocks noGrp="1"/>
          </p:cNvSpPr>
          <p:nvPr>
            <p:ph type="sldNum" sz="quarter" idx="12"/>
          </p:nvPr>
        </p:nvSpPr>
        <p:spPr/>
        <p:txBody>
          <a:bodyPr/>
          <a:lstStyle>
            <a:extLst/>
          </a:lstStyle>
          <a:p>
            <a:fld id="{2D358AF8-CB1A-4828-8FC5-8D6A14C5A0A7}"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extLst/>
          </a:lstStyle>
          <a:p>
            <a:fld id="{2454265E-4EF4-426B-9C2A-4FECB3435BFA}" type="datetimeFigureOut">
              <a:rPr lang="en-US" smtClean="0"/>
              <a:t>8/8/13</a:t>
            </a:fld>
            <a:endParaRPr lang="en-US"/>
          </a:p>
        </p:txBody>
      </p:sp>
      <p:sp>
        <p:nvSpPr>
          <p:cNvPr id="3" name="Footer Placeholder 2"/>
          <p:cNvSpPr>
            <a:spLocks noGrp="1"/>
          </p:cNvSpPr>
          <p:nvPr>
            <p:ph type="ftr" sz="quarter" idx="11"/>
          </p:nvPr>
        </p:nvSpPr>
        <p:spPr/>
        <p:txBody>
          <a:bodyPr/>
          <a:lstStyle>
            <a:extLst/>
          </a:lstStyle>
          <a:p>
            <a:endParaRPr lang="en-US"/>
          </a:p>
        </p:txBody>
      </p:sp>
      <p:sp>
        <p:nvSpPr>
          <p:cNvPr id="4" name="Slide Number Placeholder 3"/>
          <p:cNvSpPr>
            <a:spLocks noGrp="1"/>
          </p:cNvSpPr>
          <p:nvPr>
            <p:ph type="sldNum" sz="quarter" idx="12"/>
          </p:nvPr>
        </p:nvSpPr>
        <p:spPr/>
        <p:txBody>
          <a:bodyPr/>
          <a:lstStyle>
            <a:extLst/>
          </a:lstStyle>
          <a:p>
            <a:fld id="{2D358AF8-CB1A-4828-8FC5-8D6A14C5A0A7}"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273050"/>
            <a:ext cx="8229600" cy="1162050"/>
          </a:xfrm>
        </p:spPr>
        <p:txBody>
          <a:bodyPr anchor="ctr"/>
          <a:lstStyle>
            <a:lvl1pPr algn="l">
              <a:buNone/>
              <a:defRPr sz="3600" b="0"/>
            </a:lvl1pPr>
            <a:extLst/>
          </a:lstStyle>
          <a:p>
            <a:r>
              <a:rPr kumimoji="0" lang="en-US" smtClean="0"/>
              <a:t>Click to edit Master title style</a:t>
            </a:r>
            <a:endParaRPr kumimoji="0" lang="en-US"/>
          </a:p>
        </p:txBody>
      </p:sp>
      <p:sp>
        <p:nvSpPr>
          <p:cNvPr id="3" name="Text Placeholder 2"/>
          <p:cNvSpPr>
            <a:spLocks noGrp="1"/>
          </p:cNvSpPr>
          <p:nvPr>
            <p:ph type="body" idx="2"/>
          </p:nvPr>
        </p:nvSpPr>
        <p:spPr>
          <a:xfrm>
            <a:off x="685800" y="1435100"/>
            <a:ext cx="2514600" cy="4572000"/>
          </a:xfrm>
        </p:spPr>
        <p:txBody>
          <a:bodyPr/>
          <a:lstStyle>
            <a:lvl1pPr marL="54864" indent="0">
              <a:buNone/>
              <a:defRPr sz="1800"/>
            </a:lvl1pPr>
            <a:lvl2pPr>
              <a:buNone/>
              <a:defRPr sz="1200"/>
            </a:lvl2pPr>
            <a:lvl3pPr>
              <a:buNone/>
              <a:defRPr sz="1000"/>
            </a:lvl3pPr>
            <a:lvl4pPr>
              <a:buNone/>
              <a:defRPr sz="900"/>
            </a:lvl4pPr>
            <a:lvl5pPr>
              <a:buNone/>
              <a:defRPr sz="900"/>
            </a:lvl5pPr>
            <a:extLst/>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3429000" y="1435100"/>
            <a:ext cx="5486400" cy="4572000"/>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extLst/>
          </a:lstStyle>
          <a:p>
            <a:fld id="{2454265E-4EF4-426B-9C2A-4FECB3435BFA}" type="datetimeFigureOut">
              <a:rPr lang="en-US" smtClean="0"/>
              <a:t>8/8/13</a:t>
            </a:fld>
            <a:endParaRPr lang="en-US"/>
          </a:p>
        </p:txBody>
      </p:sp>
      <p:sp>
        <p:nvSpPr>
          <p:cNvPr id="6" name="Footer Placeholder 5"/>
          <p:cNvSpPr>
            <a:spLocks noGrp="1"/>
          </p:cNvSpPr>
          <p:nvPr>
            <p:ph type="ftr" sz="quarter" idx="11"/>
          </p:nvPr>
        </p:nvSpPr>
        <p:spPr/>
        <p:txBody>
          <a:bodyPr/>
          <a:lstStyle>
            <a:extLst/>
          </a:lstStyle>
          <a:p>
            <a:endParaRPr lang="en-US"/>
          </a:p>
        </p:txBody>
      </p:sp>
      <p:sp>
        <p:nvSpPr>
          <p:cNvPr id="7" name="Slide Number Placeholder 6"/>
          <p:cNvSpPr>
            <a:spLocks noGrp="1"/>
          </p:cNvSpPr>
          <p:nvPr>
            <p:ph type="sldNum" sz="quarter" idx="12"/>
          </p:nvPr>
        </p:nvSpPr>
        <p:spPr/>
        <p:txBody>
          <a:bodyPr/>
          <a:lstStyle>
            <a:extLst/>
          </a:lstStyle>
          <a:p>
            <a:fld id="{2D358AF8-CB1A-4828-8FC5-8D6A14C5A0A7}"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368032" y="0"/>
            <a:ext cx="8778240" cy="1878037"/>
          </a:xfrm>
          <a:prstGeom prst="rect">
            <a:avLst/>
          </a:prstGeom>
          <a:solidFill>
            <a:srgbClr val="000000">
              <a:alpha val="100000"/>
            </a:srgb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cxnSp>
        <p:nvCxnSpPr>
          <p:cNvPr id="9" name="Straight Connector 8"/>
          <p:cNvCxnSpPr/>
          <p:nvPr/>
        </p:nvCxnSpPr>
        <p:spPr>
          <a:xfrm flipV="1">
            <a:off x="363195" y="1885028"/>
            <a:ext cx="8782622" cy="0"/>
          </a:xfrm>
          <a:prstGeom prst="line">
            <a:avLst/>
          </a:prstGeom>
          <a:noFill/>
          <a:ln w="19050" cap="flat" cmpd="sng" algn="ctr">
            <a:solidFill>
              <a:srgbClr val="FFFFFF">
                <a:alpha val="100000"/>
              </a:srgbClr>
            </a:solidFill>
            <a:prstDash val="solid"/>
            <a:miter lim="800000"/>
          </a:ln>
          <a:effectLst/>
        </p:spPr>
        <p:style>
          <a:lnRef idx="2">
            <a:schemeClr val="accent1"/>
          </a:lnRef>
          <a:fillRef idx="0">
            <a:schemeClr val="accent1"/>
          </a:fillRef>
          <a:effectRef idx="1">
            <a:schemeClr val="accent1"/>
          </a:effectRef>
          <a:fontRef idx="minor">
            <a:schemeClr val="tx1"/>
          </a:fontRef>
        </p:style>
      </p:cxnSp>
      <p:grpSp>
        <p:nvGrpSpPr>
          <p:cNvPr id="10" name="Group 9"/>
          <p:cNvGrpSpPr/>
          <p:nvPr/>
        </p:nvGrpSpPr>
        <p:grpSpPr>
          <a:xfrm rot="5400000">
            <a:off x="8514581" y="1219200"/>
            <a:ext cx="132763" cy="128466"/>
            <a:chOff x="6668087" y="1297746"/>
            <a:chExt cx="161840" cy="156602"/>
          </a:xfrm>
        </p:grpSpPr>
        <p:cxnSp>
          <p:nvCxnSpPr>
            <p:cNvPr id="15" name="Straight Connector 14"/>
            <p:cNvCxnSpPr/>
            <p:nvPr/>
          </p:nvCxnSpPr>
          <p:spPr>
            <a:xfrm rot="16200000">
              <a:off x="6664064" y="1301769"/>
              <a:ext cx="88509" cy="80463"/>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rot="16200000" flipV="1">
              <a:off x="6685888" y="1391257"/>
              <a:ext cx="125755" cy="427"/>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rot="5400000" flipH="1">
              <a:off x="6744524" y="1300853"/>
              <a:ext cx="88509" cy="82296"/>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grpSp>
      <p:sp>
        <p:nvSpPr>
          <p:cNvPr id="2" name="Title 1"/>
          <p:cNvSpPr>
            <a:spLocks noGrp="1"/>
          </p:cNvSpPr>
          <p:nvPr>
            <p:ph type="title"/>
          </p:nvPr>
        </p:nvSpPr>
        <p:spPr bwMode="grayWhite">
          <a:xfrm>
            <a:off x="914400" y="441251"/>
            <a:ext cx="6858000" cy="701749"/>
          </a:xfrm>
        </p:spPr>
        <p:txBody>
          <a:bodyPr anchor="b"/>
          <a:lstStyle>
            <a:lvl1pPr algn="l">
              <a:buNone/>
              <a:defRPr sz="2100" b="0"/>
            </a:lvl1pPr>
            <a:extLst/>
          </a:lstStyle>
          <a:p>
            <a:r>
              <a:rPr kumimoji="0" lang="en-US" smtClean="0"/>
              <a:t>Click to edit Master title style</a:t>
            </a:r>
            <a:endParaRPr kumimoji="0" lang="en-US"/>
          </a:p>
        </p:txBody>
      </p:sp>
      <p:sp>
        <p:nvSpPr>
          <p:cNvPr id="3" name="Picture Placeholder 2"/>
          <p:cNvSpPr>
            <a:spLocks noGrp="1"/>
          </p:cNvSpPr>
          <p:nvPr>
            <p:ph type="pic" idx="1"/>
          </p:nvPr>
        </p:nvSpPr>
        <p:spPr>
          <a:xfrm>
            <a:off x="368032" y="1893781"/>
            <a:ext cx="8778240" cy="4960144"/>
          </a:xfrm>
          <a:solidFill>
            <a:schemeClr val="bg2"/>
          </a:solidFill>
        </p:spPr>
        <p:txBody>
          <a:bodyPr/>
          <a:lstStyle>
            <a:lvl1pPr marL="0" indent="0">
              <a:buNone/>
              <a:defRPr sz="3200"/>
            </a:lvl1pPr>
            <a:extLst/>
          </a:lstStyle>
          <a:p>
            <a:r>
              <a:rPr kumimoji="0" lang="en-US" smtClean="0"/>
              <a:t>Click icon to add picture</a:t>
            </a:r>
            <a:endParaRPr kumimoji="0" lang="en-US"/>
          </a:p>
        </p:txBody>
      </p:sp>
      <p:sp>
        <p:nvSpPr>
          <p:cNvPr id="4" name="Text Placeholder 3"/>
          <p:cNvSpPr>
            <a:spLocks noGrp="1"/>
          </p:cNvSpPr>
          <p:nvPr>
            <p:ph type="body" sz="half" idx="2"/>
          </p:nvPr>
        </p:nvSpPr>
        <p:spPr bwMode="grayWhite">
          <a:xfrm>
            <a:off x="914400" y="1150144"/>
            <a:ext cx="6858000" cy="685800"/>
          </a:xfrm>
        </p:spPr>
        <p:txBody>
          <a:bodyPr/>
          <a:lstStyle>
            <a:lvl1pPr marL="27432" indent="0">
              <a:spcBef>
                <a:spcPts val="0"/>
              </a:spcBef>
              <a:buNone/>
              <a:defRPr sz="1400">
                <a:solidFill>
                  <a:srgbClr val="FFFFFF"/>
                </a:solidFill>
              </a:defRPr>
            </a:lvl1pPr>
            <a:lvl2pPr>
              <a:defRPr sz="1200"/>
            </a:lvl2pPr>
            <a:lvl3pPr>
              <a:defRPr sz="1000"/>
            </a:lvl3pPr>
            <a:lvl4pPr>
              <a:defRPr sz="900"/>
            </a:lvl4pPr>
            <a:lvl5pPr>
              <a:defRPr sz="900"/>
            </a:lvl5pPr>
            <a:extLst/>
          </a:lstStyle>
          <a:p>
            <a:pPr lvl="0" eaLnBrk="1" latinLnBrk="0" hangingPunct="1"/>
            <a:r>
              <a:rPr kumimoji="0" lang="en-US" smtClean="0"/>
              <a:t>Click to edit Master text styles</a:t>
            </a:r>
          </a:p>
        </p:txBody>
      </p:sp>
      <p:grpSp>
        <p:nvGrpSpPr>
          <p:cNvPr id="14" name="Group 13"/>
          <p:cNvGrpSpPr/>
          <p:nvPr/>
        </p:nvGrpSpPr>
        <p:grpSpPr>
          <a:xfrm rot="5400000">
            <a:off x="8666981" y="1371600"/>
            <a:ext cx="132763" cy="128466"/>
            <a:chOff x="6668087" y="1297746"/>
            <a:chExt cx="161840" cy="156602"/>
          </a:xfrm>
        </p:grpSpPr>
        <p:cxnSp>
          <p:nvCxnSpPr>
            <p:cNvPr id="11" name="Straight Connector 10"/>
            <p:cNvCxnSpPr/>
            <p:nvPr/>
          </p:nvCxnSpPr>
          <p:spPr>
            <a:xfrm rot="16200000">
              <a:off x="6664064" y="1301769"/>
              <a:ext cx="88509" cy="80463"/>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rot="16200000" flipV="1">
              <a:off x="6685888" y="1391257"/>
              <a:ext cx="125755" cy="427"/>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rot="5400000" flipH="1">
              <a:off x="6744524" y="1300853"/>
              <a:ext cx="88509" cy="82296"/>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grpSp>
      <p:grpSp>
        <p:nvGrpSpPr>
          <p:cNvPr id="18" name="Group 17"/>
          <p:cNvGrpSpPr/>
          <p:nvPr/>
        </p:nvGrpSpPr>
        <p:grpSpPr>
          <a:xfrm rot="5400000">
            <a:off x="8320088" y="1474763"/>
            <a:ext cx="132763" cy="128466"/>
            <a:chOff x="6668087" y="1297746"/>
            <a:chExt cx="161840" cy="156602"/>
          </a:xfrm>
        </p:grpSpPr>
        <p:cxnSp>
          <p:nvCxnSpPr>
            <p:cNvPr id="19" name="Straight Connector 18"/>
            <p:cNvCxnSpPr/>
            <p:nvPr/>
          </p:nvCxnSpPr>
          <p:spPr>
            <a:xfrm rot="16200000">
              <a:off x="6664064" y="1301769"/>
              <a:ext cx="88509" cy="80463"/>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rot="16200000" flipV="1">
              <a:off x="6685888" y="1391257"/>
              <a:ext cx="125755" cy="427"/>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rot="5400000" flipH="1">
              <a:off x="6744524" y="1300853"/>
              <a:ext cx="88509" cy="82296"/>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grpSp>
      <p:sp>
        <p:nvSpPr>
          <p:cNvPr id="5" name="Date Placeholder 4"/>
          <p:cNvSpPr>
            <a:spLocks noGrp="1"/>
          </p:cNvSpPr>
          <p:nvPr>
            <p:ph type="dt" sz="half" idx="10"/>
          </p:nvPr>
        </p:nvSpPr>
        <p:spPr>
          <a:xfrm>
            <a:off x="6477000" y="55499"/>
            <a:ext cx="2133600" cy="365125"/>
          </a:xfrm>
        </p:spPr>
        <p:txBody>
          <a:bodyPr/>
          <a:lstStyle>
            <a:extLst/>
          </a:lstStyle>
          <a:p>
            <a:fld id="{2454265E-4EF4-426B-9C2A-4FECB3435BFA}" type="datetimeFigureOut">
              <a:rPr lang="en-US" smtClean="0"/>
              <a:t>8/8/13</a:t>
            </a:fld>
            <a:endParaRPr lang="en-US"/>
          </a:p>
        </p:txBody>
      </p:sp>
      <p:sp>
        <p:nvSpPr>
          <p:cNvPr id="6" name="Footer Placeholder 5"/>
          <p:cNvSpPr>
            <a:spLocks noGrp="1"/>
          </p:cNvSpPr>
          <p:nvPr>
            <p:ph type="ftr" sz="quarter" idx="11"/>
          </p:nvPr>
        </p:nvSpPr>
        <p:spPr>
          <a:xfrm>
            <a:off x="914400" y="55499"/>
            <a:ext cx="5562600" cy="365125"/>
          </a:xfrm>
        </p:spPr>
        <p:txBody>
          <a:bodyPr/>
          <a:lstStyle>
            <a:extLst/>
          </a:lstStyle>
          <a:p>
            <a:endParaRPr lang="en-US"/>
          </a:p>
        </p:txBody>
      </p:sp>
      <p:sp>
        <p:nvSpPr>
          <p:cNvPr id="7" name="Slide Number Placeholder 6"/>
          <p:cNvSpPr>
            <a:spLocks noGrp="1"/>
          </p:cNvSpPr>
          <p:nvPr>
            <p:ph type="sldNum" sz="quarter" idx="12"/>
          </p:nvPr>
        </p:nvSpPr>
        <p:spPr>
          <a:xfrm>
            <a:off x="8610600" y="55499"/>
            <a:ext cx="457200" cy="365125"/>
          </a:xfrm>
        </p:spPr>
        <p:txBody>
          <a:bodyPr/>
          <a:lstStyle>
            <a:extLst/>
          </a:lstStyle>
          <a:p>
            <a:fld id="{2D358AF8-CB1A-4828-8FC5-8D6A14C5A0A7}"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sp>
        <p:nvSpPr>
          <p:cNvPr id="7" name="Rectangle 6"/>
          <p:cNvSpPr/>
          <p:nvPr/>
        </p:nvSpPr>
        <p:spPr>
          <a:xfrm>
            <a:off x="0" y="-1"/>
            <a:ext cx="365760" cy="6854456"/>
          </a:xfrm>
          <a:prstGeom prst="rect">
            <a:avLst/>
          </a:prstGeom>
          <a:solidFill>
            <a:srgbClr val="FFFFFF">
              <a:alpha val="100000"/>
            </a:srgb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8" name="Rectangle 7"/>
          <p:cNvSpPr/>
          <p:nvPr/>
        </p:nvSpPr>
        <p:spPr>
          <a:xfrm>
            <a:off x="255291" y="5047394"/>
            <a:ext cx="73152" cy="169164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9" name="Rectangle 8"/>
          <p:cNvSpPr/>
          <p:nvPr/>
        </p:nvSpPr>
        <p:spPr>
          <a:xfrm>
            <a:off x="255291" y="4796819"/>
            <a:ext cx="73152" cy="228600"/>
          </a:xfrm>
          <a:prstGeom prst="rect">
            <a:avLst/>
          </a:prstGeom>
          <a:solidFill>
            <a:schemeClr val="accent3">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10" name="Rectangle 9"/>
          <p:cNvSpPr/>
          <p:nvPr/>
        </p:nvSpPr>
        <p:spPr>
          <a:xfrm>
            <a:off x="255291" y="4637685"/>
            <a:ext cx="73152" cy="137160"/>
          </a:xfrm>
          <a:prstGeom prst="rect">
            <a:avLst/>
          </a:prstGeom>
          <a:solidFill>
            <a:schemeClr val="bg2"/>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11" name="Rectangle 10"/>
          <p:cNvSpPr/>
          <p:nvPr/>
        </p:nvSpPr>
        <p:spPr>
          <a:xfrm>
            <a:off x="255291" y="4542559"/>
            <a:ext cx="73152" cy="7315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12" name="Rectangle 11"/>
          <p:cNvSpPr/>
          <p:nvPr/>
        </p:nvSpPr>
        <p:spPr>
          <a:xfrm>
            <a:off x="309558" y="680477"/>
            <a:ext cx="45720" cy="365760"/>
          </a:xfrm>
          <a:prstGeom prst="rect">
            <a:avLst/>
          </a:prstGeom>
          <a:solidFill>
            <a:srgbClr val="000000">
              <a:alpha val="10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15" name="Rectangle 14"/>
          <p:cNvSpPr/>
          <p:nvPr/>
        </p:nvSpPr>
        <p:spPr>
          <a:xfrm>
            <a:off x="269073" y="680477"/>
            <a:ext cx="27432" cy="365760"/>
          </a:xfrm>
          <a:prstGeom prst="rect">
            <a:avLst/>
          </a:prstGeom>
          <a:solidFill>
            <a:srgbClr val="000000">
              <a:alpha val="10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16" name="Rectangle 15"/>
          <p:cNvSpPr/>
          <p:nvPr/>
        </p:nvSpPr>
        <p:spPr>
          <a:xfrm>
            <a:off x="250020" y="680477"/>
            <a:ext cx="9144" cy="365760"/>
          </a:xfrm>
          <a:prstGeom prst="rect">
            <a:avLst/>
          </a:prstGeom>
          <a:solidFill>
            <a:srgbClr val="000000">
              <a:alpha val="10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17" name="Rectangle 16"/>
          <p:cNvSpPr/>
          <p:nvPr/>
        </p:nvSpPr>
        <p:spPr>
          <a:xfrm>
            <a:off x="221768" y="680477"/>
            <a:ext cx="9144" cy="365760"/>
          </a:xfrm>
          <a:prstGeom prst="rect">
            <a:avLst/>
          </a:prstGeom>
          <a:solidFill>
            <a:srgbClr val="000000">
              <a:alpha val="10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22" name="Title Placeholder 21"/>
          <p:cNvSpPr>
            <a:spLocks noGrp="1"/>
          </p:cNvSpPr>
          <p:nvPr>
            <p:ph type="title"/>
          </p:nvPr>
        </p:nvSpPr>
        <p:spPr>
          <a:xfrm>
            <a:off x="914400" y="512064"/>
            <a:ext cx="7772400" cy="914400"/>
          </a:xfrm>
          <a:prstGeom prst="rect">
            <a:avLst/>
          </a:prstGeom>
        </p:spPr>
        <p:txBody>
          <a:bodyPr vert="horz" anchor="t">
            <a:noAutofit/>
          </a:bodyPr>
          <a:lstStyle>
            <a:extLst/>
          </a:lstStyle>
          <a:p>
            <a:r>
              <a:rPr kumimoji="0" lang="en-US" smtClean="0"/>
              <a:t>Click to edit Master title style</a:t>
            </a:r>
            <a:endParaRPr kumimoji="0" lang="en-US"/>
          </a:p>
        </p:txBody>
      </p:sp>
      <p:sp>
        <p:nvSpPr>
          <p:cNvPr id="13" name="Text Placeholder 12"/>
          <p:cNvSpPr>
            <a:spLocks noGrp="1"/>
          </p:cNvSpPr>
          <p:nvPr>
            <p:ph type="body" idx="1"/>
          </p:nvPr>
        </p:nvSpPr>
        <p:spPr>
          <a:xfrm>
            <a:off x="914400" y="1783560"/>
            <a:ext cx="7772400" cy="4572000"/>
          </a:xfrm>
          <a:prstGeom prst="rect">
            <a:avLst/>
          </a:prstGeom>
        </p:spPr>
        <p:txBody>
          <a:bodyPr vert="horz">
            <a:normAutofit/>
          </a:bodyPr>
          <a:lstStyle>
            <a:extLst/>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4" name="Date Placeholder 13"/>
          <p:cNvSpPr>
            <a:spLocks noGrp="1"/>
          </p:cNvSpPr>
          <p:nvPr>
            <p:ph type="dt" sz="half" idx="2"/>
          </p:nvPr>
        </p:nvSpPr>
        <p:spPr>
          <a:xfrm>
            <a:off x="6477000" y="6416675"/>
            <a:ext cx="2133600" cy="365125"/>
          </a:xfrm>
          <a:prstGeom prst="rect">
            <a:avLst/>
          </a:prstGeom>
        </p:spPr>
        <p:txBody>
          <a:bodyPr vert="horz" anchor="b"/>
          <a:lstStyle>
            <a:lvl1pPr algn="l" eaLnBrk="1" latinLnBrk="0" hangingPunct="1">
              <a:defRPr kumimoji="0" sz="1100">
                <a:solidFill>
                  <a:schemeClr val="tx2"/>
                </a:solidFill>
              </a:defRPr>
            </a:lvl1pPr>
            <a:extLst/>
          </a:lstStyle>
          <a:p>
            <a:fld id="{2454265E-4EF4-426B-9C2A-4FECB3435BFA}" type="datetimeFigureOut">
              <a:rPr lang="en-US" smtClean="0"/>
              <a:t>8/8/13</a:t>
            </a:fld>
            <a:endParaRPr lang="en-US"/>
          </a:p>
        </p:txBody>
      </p:sp>
      <p:sp>
        <p:nvSpPr>
          <p:cNvPr id="3" name="Footer Placeholder 2"/>
          <p:cNvSpPr>
            <a:spLocks noGrp="1"/>
          </p:cNvSpPr>
          <p:nvPr>
            <p:ph type="ftr" sz="quarter" idx="3"/>
          </p:nvPr>
        </p:nvSpPr>
        <p:spPr>
          <a:xfrm>
            <a:off x="914400" y="6416675"/>
            <a:ext cx="5562600" cy="365125"/>
          </a:xfrm>
          <a:prstGeom prst="rect">
            <a:avLst/>
          </a:prstGeom>
        </p:spPr>
        <p:txBody>
          <a:bodyPr vert="horz" anchor="b"/>
          <a:lstStyle>
            <a:lvl1pPr algn="r" eaLnBrk="1" latinLnBrk="0" hangingPunct="1">
              <a:defRPr kumimoji="0" sz="1100">
                <a:solidFill>
                  <a:schemeClr val="tx2"/>
                </a:solidFill>
              </a:defRPr>
            </a:lvl1pPr>
            <a:extLst/>
          </a:lstStyle>
          <a:p>
            <a:endParaRPr lang="en-US"/>
          </a:p>
        </p:txBody>
      </p:sp>
      <p:sp>
        <p:nvSpPr>
          <p:cNvPr id="23" name="Slide Number Placeholder 22"/>
          <p:cNvSpPr>
            <a:spLocks noGrp="1"/>
          </p:cNvSpPr>
          <p:nvPr>
            <p:ph type="sldNum" sz="quarter" idx="4"/>
          </p:nvPr>
        </p:nvSpPr>
        <p:spPr>
          <a:xfrm>
            <a:off x="8610600" y="6416675"/>
            <a:ext cx="457200" cy="365125"/>
          </a:xfrm>
          <a:prstGeom prst="rect">
            <a:avLst/>
          </a:prstGeom>
        </p:spPr>
        <p:txBody>
          <a:bodyPr vert="horz" anchor="b"/>
          <a:lstStyle>
            <a:lvl1pPr algn="l" eaLnBrk="1" latinLnBrk="0" hangingPunct="1">
              <a:defRPr kumimoji="0" sz="1200">
                <a:solidFill>
                  <a:schemeClr val="tx2"/>
                </a:solidFill>
              </a:defRPr>
            </a:lvl1pPr>
            <a:extLst/>
          </a:lstStyle>
          <a:p>
            <a:fld id="{2D358AF8-CB1A-4828-8FC5-8D6A14C5A0A7}" type="slidenum">
              <a:rPr lang="en-US" smtClean="0"/>
              <a:t>‹#›</a:t>
            </a:fld>
            <a:endParaRPr lang="en-US"/>
          </a:p>
        </p:txBody>
      </p:sp>
    </p:spTree>
  </p:cSld>
  <p:clrMap bg1="dk1" tx1="lt1" bg2="dk2" tx2="lt2" accent1="accent1" accent2="accent2" accent3="accent3" accent4="accent4" accent5="accent5" accent6="accent6" hlink="hlink" folHlink="folHlink"/>
  <p:sldLayoutIdLst>
    <p:sldLayoutId id="2147483949" r:id="rId1"/>
    <p:sldLayoutId id="2147483950" r:id="rId2"/>
    <p:sldLayoutId id="2147483951" r:id="rId3"/>
    <p:sldLayoutId id="2147483952" r:id="rId4"/>
    <p:sldLayoutId id="2147483953" r:id="rId5"/>
    <p:sldLayoutId id="2147483954" r:id="rId6"/>
    <p:sldLayoutId id="2147483955" r:id="rId7"/>
    <p:sldLayoutId id="2147483956" r:id="rId8"/>
    <p:sldLayoutId id="2147483957" r:id="rId9"/>
    <p:sldLayoutId id="2147483958" r:id="rId10"/>
    <p:sldLayoutId id="2147483959" r:id="rId11"/>
  </p:sldLayoutIdLst>
  <p:txStyles>
    <p:titleStyle>
      <a:lvl1pPr algn="l" rtl="0" eaLnBrk="1" latinLnBrk="0" hangingPunct="1">
        <a:spcBef>
          <a:spcPct val="0"/>
        </a:spcBef>
        <a:buNone/>
        <a:defRPr kumimoji="0" sz="4000" kern="1200" spc="-100" baseline="0">
          <a:solidFill>
            <a:schemeClr val="tx2">
              <a:satMod val="200000"/>
            </a:schemeClr>
          </a:solidFill>
          <a:latin typeface="+mj-lt"/>
          <a:ea typeface="+mj-ea"/>
          <a:cs typeface="+mj-cs"/>
        </a:defRPr>
      </a:lvl1pPr>
      <a:extLst/>
    </p:titleStyle>
    <p:bodyStyle>
      <a:lvl1pPr marL="411480" indent="-342900" algn="l" rtl="0" eaLnBrk="1" latinLnBrk="0" hangingPunct="1">
        <a:spcBef>
          <a:spcPts val="700"/>
        </a:spcBef>
        <a:buClr>
          <a:schemeClr val="tx2"/>
        </a:buClr>
        <a:buSzPct val="95000"/>
        <a:buFont typeface="Wingdings"/>
        <a:buChar char=""/>
        <a:defRPr kumimoji="0" sz="3000" kern="1200">
          <a:solidFill>
            <a:schemeClr val="tx1"/>
          </a:solidFill>
          <a:latin typeface="+mn-lt"/>
          <a:ea typeface="+mn-ea"/>
          <a:cs typeface="+mn-cs"/>
        </a:defRPr>
      </a:lvl1pPr>
      <a:lvl2pPr marL="740664" indent="-285750" algn="l" rtl="0" eaLnBrk="1" latinLnBrk="0" hangingPunct="1">
        <a:spcBef>
          <a:spcPct val="20000"/>
        </a:spcBef>
        <a:buClr>
          <a:schemeClr val="accent2"/>
        </a:buClr>
        <a:buSzPct val="90000"/>
        <a:buFont typeface="Wingdings"/>
        <a:buChar char=""/>
        <a:defRPr kumimoji="0" sz="2600" kern="1200">
          <a:solidFill>
            <a:schemeClr val="tx1"/>
          </a:solidFill>
          <a:latin typeface="+mn-lt"/>
          <a:ea typeface="+mn-ea"/>
          <a:cs typeface="+mn-cs"/>
        </a:defRPr>
      </a:lvl2pPr>
      <a:lvl3pPr marL="996696" indent="-228600" algn="l" rtl="0" eaLnBrk="1" latinLnBrk="0" hangingPunct="1">
        <a:spcBef>
          <a:spcPct val="20000"/>
        </a:spcBef>
        <a:buClr>
          <a:schemeClr val="accent2"/>
        </a:buClr>
        <a:buFont typeface="Wingdings 2"/>
        <a:buChar char=""/>
        <a:defRPr kumimoji="0" sz="2400" kern="1200">
          <a:solidFill>
            <a:schemeClr val="tx1"/>
          </a:solidFill>
          <a:latin typeface="+mn-lt"/>
          <a:ea typeface="+mn-ea"/>
          <a:cs typeface="+mn-cs"/>
        </a:defRPr>
      </a:lvl3pPr>
      <a:lvl4pPr marL="1261872" indent="-228600" algn="l" rtl="0" eaLnBrk="1" latinLnBrk="0" hangingPunct="1">
        <a:spcBef>
          <a:spcPct val="20000"/>
        </a:spcBef>
        <a:buClr>
          <a:schemeClr val="accent3"/>
        </a:buClr>
        <a:buFont typeface="Wingdings 3"/>
        <a:buChar char=""/>
        <a:defRPr kumimoji="0" sz="2200" kern="1200">
          <a:solidFill>
            <a:schemeClr val="tx1"/>
          </a:solidFill>
          <a:latin typeface="+mn-lt"/>
          <a:ea typeface="+mn-ea"/>
          <a:cs typeface="+mn-cs"/>
        </a:defRPr>
      </a:lvl4pPr>
      <a:lvl5pPr marL="1481328" indent="-210312" algn="l" rtl="0" eaLnBrk="1" latinLnBrk="0" hangingPunct="1">
        <a:spcBef>
          <a:spcPct val="20000"/>
        </a:spcBef>
        <a:buClr>
          <a:schemeClr val="accent3"/>
        </a:buClr>
        <a:buFont typeface="Wingdings 2"/>
        <a:buChar char=""/>
        <a:defRPr kumimoji="0" sz="2000" kern="1200">
          <a:solidFill>
            <a:schemeClr val="tx1"/>
          </a:solidFill>
          <a:latin typeface="+mn-lt"/>
          <a:ea typeface="+mn-ea"/>
          <a:cs typeface="+mn-cs"/>
        </a:defRPr>
      </a:lvl5pPr>
      <a:lvl6pPr marL="1709928" indent="-210312" algn="l" rtl="0" eaLnBrk="1" latinLnBrk="0" hangingPunct="1">
        <a:spcBef>
          <a:spcPct val="20000"/>
        </a:spcBef>
        <a:buClr>
          <a:schemeClr val="accent3"/>
        </a:buClr>
        <a:buFont typeface="Wingdings 2"/>
        <a:buChar char=""/>
        <a:defRPr kumimoji="0" sz="1800" kern="1200">
          <a:solidFill>
            <a:schemeClr val="tx1"/>
          </a:solidFill>
          <a:latin typeface="+mn-lt"/>
          <a:ea typeface="+mn-ea"/>
          <a:cs typeface="+mn-cs"/>
        </a:defRPr>
      </a:lvl6pPr>
      <a:lvl7pPr marL="1901952"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7pPr>
      <a:lvl8pPr marL="2093976"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8pPr>
      <a:lvl9pPr marL="2286000"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6.png"/><Relationship Id="rId3" Type="http://schemas.openxmlformats.org/officeDocument/2006/relationships/image" Target="../media/image1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8.png"/><Relationship Id="rId3" Type="http://schemas.openxmlformats.org/officeDocument/2006/relationships/image" Target="../media/image1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hyperlink" Target="mailto:cusgsjn@ucla.edu"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24.png"/><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5.pn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4" Type="http://schemas.openxmlformats.org/officeDocument/2006/relationships/image" Target="../media/image3.png"/><Relationship Id="rId5" Type="http://schemas.openxmlformats.org/officeDocument/2006/relationships/image" Target="../media/image4.png"/><Relationship Id="rId1" Type="http://schemas.openxmlformats.org/officeDocument/2006/relationships/slideLayout" Target="../slideLayouts/slideLayout7.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6.emf"/><Relationship Id="rId3" Type="http://schemas.openxmlformats.org/officeDocument/2006/relationships/image" Target="../media/image27.em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png"/><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 Id="rId3"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 Id="rId3"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1.png"/><Relationship Id="rId3"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8600" y="1219200"/>
            <a:ext cx="8534400" cy="892552"/>
          </a:xfrm>
          <a:prstGeom prst="rect">
            <a:avLst/>
          </a:prstGeom>
          <a:noFill/>
        </p:spPr>
        <p:txBody>
          <a:bodyPr wrap="square" rtlCol="0">
            <a:spAutoFit/>
          </a:bodyPr>
          <a:lstStyle/>
          <a:p>
            <a:pPr algn="ctr"/>
            <a:r>
              <a:rPr lang="en-US" sz="2600" dirty="0" smtClean="0">
                <a:latin typeface="Arial" panose="020B0604020202020204" pitchFamily="34" charset="0"/>
                <a:cs typeface="Arial" panose="020B0604020202020204" pitchFamily="34" charset="0"/>
              </a:rPr>
              <a:t>RNA Seq: </a:t>
            </a:r>
          </a:p>
          <a:p>
            <a:pPr algn="ctr"/>
            <a:r>
              <a:rPr lang="en-US" sz="2600" dirty="0" smtClean="0">
                <a:latin typeface="Arial" panose="020B0604020202020204" pitchFamily="34" charset="0"/>
                <a:cs typeface="Arial" panose="020B0604020202020204" pitchFamily="34" charset="0"/>
              </a:rPr>
              <a:t>A (soon to be outdated) Tutorial</a:t>
            </a:r>
            <a:endParaRPr lang="en-US" sz="2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607689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152400"/>
            <a:ext cx="8915400" cy="492443"/>
          </a:xfrm>
          <a:prstGeom prst="rect">
            <a:avLst/>
          </a:prstGeom>
          <a:noFill/>
        </p:spPr>
        <p:txBody>
          <a:bodyPr wrap="square" rtlCol="0">
            <a:spAutoFit/>
          </a:bodyPr>
          <a:lstStyle/>
          <a:p>
            <a:pPr algn="ctr"/>
            <a:r>
              <a:rPr lang="en-US" sz="2600" dirty="0" smtClean="0">
                <a:latin typeface="Arial" panose="020B0604020202020204" pitchFamily="34" charset="0"/>
                <a:cs typeface="Arial" panose="020B0604020202020204" pitchFamily="34" charset="0"/>
              </a:rPr>
              <a:t>Experimental Design: Single End (SR) </a:t>
            </a:r>
            <a:r>
              <a:rPr lang="en-US" sz="2600" dirty="0" err="1" smtClean="0">
                <a:latin typeface="Arial" panose="020B0604020202020204" pitchFamily="34" charset="0"/>
                <a:cs typeface="Arial" panose="020B0604020202020204" pitchFamily="34" charset="0"/>
              </a:rPr>
              <a:t>vs</a:t>
            </a:r>
            <a:r>
              <a:rPr lang="en-US" sz="2600" dirty="0" smtClean="0">
                <a:latin typeface="Arial" panose="020B0604020202020204" pitchFamily="34" charset="0"/>
                <a:cs typeface="Arial" panose="020B0604020202020204" pitchFamily="34" charset="0"/>
              </a:rPr>
              <a:t> Paired End (PE)</a:t>
            </a:r>
            <a:endParaRPr lang="en-US" sz="2600" dirty="0">
              <a:latin typeface="Arial" panose="020B0604020202020204" pitchFamily="34" charset="0"/>
              <a:cs typeface="Arial" panose="020B0604020202020204" pitchFamily="34" charset="0"/>
            </a:endParaRPr>
          </a:p>
        </p:txBody>
      </p:sp>
      <p:pic>
        <p:nvPicPr>
          <p:cNvPr id="1229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2218" r="37559" b="53603"/>
          <a:stretch/>
        </p:blipFill>
        <p:spPr bwMode="auto">
          <a:xfrm>
            <a:off x="482111" y="838200"/>
            <a:ext cx="7951177" cy="17319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23751" y="2570148"/>
            <a:ext cx="9144000" cy="3477875"/>
          </a:xfrm>
          <a:prstGeom prst="rect">
            <a:avLst/>
          </a:prstGeom>
          <a:noFill/>
        </p:spPr>
        <p:txBody>
          <a:bodyPr wrap="square" rtlCol="0">
            <a:spAutoFit/>
          </a:bodyPr>
          <a:lstStyle/>
          <a:p>
            <a:r>
              <a:rPr lang="en-US" sz="2000" dirty="0" smtClean="0">
                <a:latin typeface="Arial" panose="020B0604020202020204" pitchFamily="34" charset="0"/>
                <a:cs typeface="Arial" panose="020B0604020202020204" pitchFamily="34" charset="0"/>
              </a:rPr>
              <a:t>Single Read: one read sequenced from one end of each </a:t>
            </a:r>
            <a:r>
              <a:rPr lang="en-US" sz="2000" dirty="0">
                <a:latin typeface="Arial" panose="020B0604020202020204" pitchFamily="34" charset="0"/>
                <a:cs typeface="Arial" panose="020B0604020202020204" pitchFamily="34" charset="0"/>
              </a:rPr>
              <a:t>s</a:t>
            </a:r>
            <a:r>
              <a:rPr lang="en-US" sz="2000" dirty="0" smtClean="0">
                <a:latin typeface="Arial" panose="020B0604020202020204" pitchFamily="34" charset="0"/>
                <a:cs typeface="Arial" panose="020B0604020202020204" pitchFamily="34" charset="0"/>
              </a:rPr>
              <a:t>ample </a:t>
            </a:r>
            <a:r>
              <a:rPr lang="en-US" sz="2000" dirty="0" err="1" smtClean="0">
                <a:latin typeface="Arial" panose="020B0604020202020204" pitchFamily="34" charset="0"/>
                <a:cs typeface="Arial" panose="020B0604020202020204" pitchFamily="34" charset="0"/>
              </a:rPr>
              <a:t>cDNA</a:t>
            </a:r>
            <a:r>
              <a:rPr lang="en-US" sz="2000" dirty="0" smtClean="0">
                <a:latin typeface="Arial" panose="020B0604020202020204" pitchFamily="34" charset="0"/>
                <a:cs typeface="Arial" panose="020B0604020202020204" pitchFamily="34" charset="0"/>
              </a:rPr>
              <a:t> insert </a:t>
            </a:r>
          </a:p>
          <a:p>
            <a:r>
              <a:rPr lang="en-US" sz="2000" dirty="0" smtClean="0">
                <a:latin typeface="Arial" panose="020B0604020202020204" pitchFamily="34" charset="0"/>
                <a:cs typeface="Arial" panose="020B0604020202020204" pitchFamily="34" charset="0"/>
              </a:rPr>
              <a:t>(Rd1 SP: Read 1 </a:t>
            </a:r>
            <a:r>
              <a:rPr lang="en-US" sz="2000" dirty="0" err="1" smtClean="0">
                <a:latin typeface="Arial" panose="020B0604020202020204" pitchFamily="34" charset="0"/>
                <a:cs typeface="Arial" panose="020B0604020202020204" pitchFamily="34" charset="0"/>
              </a:rPr>
              <a:t>Seqeuncing</a:t>
            </a:r>
            <a:r>
              <a:rPr lang="en-US" sz="2000" dirty="0" smtClean="0">
                <a:latin typeface="Arial" panose="020B0604020202020204" pitchFamily="34" charset="0"/>
                <a:cs typeface="Arial" panose="020B0604020202020204" pitchFamily="34" charset="0"/>
              </a:rPr>
              <a:t> Primer)</a:t>
            </a:r>
          </a:p>
          <a:p>
            <a:endParaRPr lang="en-US" sz="2000" dirty="0">
              <a:latin typeface="Arial" panose="020B0604020202020204" pitchFamily="34" charset="0"/>
              <a:cs typeface="Arial" panose="020B0604020202020204" pitchFamily="34" charset="0"/>
            </a:endParaRPr>
          </a:p>
          <a:p>
            <a:r>
              <a:rPr lang="en-US" sz="2000" dirty="0" smtClean="0">
                <a:latin typeface="Arial" panose="020B0604020202020204" pitchFamily="34" charset="0"/>
                <a:cs typeface="Arial" panose="020B0604020202020204" pitchFamily="34" charset="0"/>
              </a:rPr>
              <a:t>Paired End: two reads (one from each end) sequenced from each sample </a:t>
            </a:r>
            <a:r>
              <a:rPr lang="en-US" sz="2000" dirty="0" err="1" smtClean="0">
                <a:latin typeface="Arial" panose="020B0604020202020204" pitchFamily="34" charset="0"/>
                <a:cs typeface="Arial" panose="020B0604020202020204" pitchFamily="34" charset="0"/>
              </a:rPr>
              <a:t>cDNA</a:t>
            </a:r>
            <a:r>
              <a:rPr lang="en-US" sz="2000" dirty="0" smtClean="0">
                <a:latin typeface="Arial" panose="020B0604020202020204" pitchFamily="34" charset="0"/>
                <a:cs typeface="Arial" panose="020B0604020202020204" pitchFamily="34" charset="0"/>
              </a:rPr>
              <a:t> insert (Rd1 and Rd2 sequencing primer)</a:t>
            </a:r>
          </a:p>
          <a:p>
            <a:endParaRPr lang="en-US" sz="2000" dirty="0">
              <a:latin typeface="Arial" panose="020B0604020202020204" pitchFamily="34" charset="0"/>
              <a:cs typeface="Arial" panose="020B0604020202020204" pitchFamily="34" charset="0"/>
            </a:endParaRPr>
          </a:p>
          <a:p>
            <a:r>
              <a:rPr lang="en-US" sz="2000" dirty="0" smtClean="0">
                <a:latin typeface="Arial" panose="020B0604020202020204" pitchFamily="34" charset="0"/>
                <a:cs typeface="Arial" panose="020B0604020202020204" pitchFamily="34" charset="0"/>
              </a:rPr>
              <a:t>SR: often used for expression studies or SNP detection; NOT good for splice isoforms</a:t>
            </a:r>
          </a:p>
          <a:p>
            <a:r>
              <a:rPr lang="en-US" sz="2000" dirty="0" smtClean="0">
                <a:latin typeface="Arial" panose="020B0604020202020204" pitchFamily="34" charset="0"/>
                <a:cs typeface="Arial" panose="020B0604020202020204" pitchFamily="34" charset="0"/>
              </a:rPr>
              <a:t>PE: used for discovery of novel transcripts, splice isoforms and for de novo </a:t>
            </a:r>
            <a:r>
              <a:rPr lang="en-US" sz="2000" dirty="0" err="1" smtClean="0">
                <a:latin typeface="Arial" panose="020B0604020202020204" pitchFamily="34" charset="0"/>
                <a:cs typeface="Arial" panose="020B0604020202020204" pitchFamily="34" charset="0"/>
              </a:rPr>
              <a:t>transcriptome</a:t>
            </a:r>
            <a:r>
              <a:rPr lang="en-US" sz="2000" dirty="0" smtClean="0">
                <a:latin typeface="Arial" panose="020B0604020202020204" pitchFamily="34" charset="0"/>
                <a:cs typeface="Arial" panose="020B0604020202020204" pitchFamily="34" charset="0"/>
              </a:rPr>
              <a:t> assembly</a:t>
            </a:r>
          </a:p>
          <a:p>
            <a:endParaRPr lang="en-US"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500302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1000" y="152400"/>
            <a:ext cx="8534400" cy="492443"/>
          </a:xfrm>
          <a:prstGeom prst="rect">
            <a:avLst/>
          </a:prstGeom>
          <a:noFill/>
        </p:spPr>
        <p:txBody>
          <a:bodyPr wrap="square" rtlCol="0">
            <a:spAutoFit/>
          </a:bodyPr>
          <a:lstStyle/>
          <a:p>
            <a:pPr algn="ctr"/>
            <a:r>
              <a:rPr lang="en-US" sz="2600" dirty="0" smtClean="0">
                <a:latin typeface="Arial" panose="020B0604020202020204" pitchFamily="34" charset="0"/>
                <a:cs typeface="Arial" panose="020B0604020202020204" pitchFamily="34" charset="0"/>
              </a:rPr>
              <a:t>Experimental Design: How many reads do I need</a:t>
            </a:r>
            <a:endParaRPr lang="en-US" sz="2600" dirty="0">
              <a:latin typeface="Arial" panose="020B0604020202020204" pitchFamily="34" charset="0"/>
              <a:cs typeface="Arial" panose="020B0604020202020204" pitchFamily="34" charset="0"/>
            </a:endParaRPr>
          </a:p>
        </p:txBody>
      </p:sp>
      <p:sp>
        <p:nvSpPr>
          <p:cNvPr id="3" name="TextBox 2"/>
          <p:cNvSpPr txBox="1"/>
          <p:nvPr/>
        </p:nvSpPr>
        <p:spPr>
          <a:xfrm>
            <a:off x="0" y="1676400"/>
            <a:ext cx="9144000" cy="2554545"/>
          </a:xfrm>
          <a:prstGeom prst="rect">
            <a:avLst/>
          </a:prstGeom>
          <a:noFill/>
        </p:spPr>
        <p:txBody>
          <a:bodyPr wrap="square" rtlCol="0">
            <a:spAutoFit/>
          </a:bodyPr>
          <a:lstStyle/>
          <a:p>
            <a:r>
              <a:rPr lang="en-US" sz="2000" dirty="0" smtClean="0">
                <a:latin typeface="Arial" panose="020B0604020202020204" pitchFamily="34" charset="0"/>
                <a:cs typeface="Arial" panose="020B0604020202020204" pitchFamily="34" charset="0"/>
              </a:rPr>
              <a:t>Study Type					Reads Needed</a:t>
            </a:r>
          </a:p>
          <a:p>
            <a:r>
              <a:rPr lang="en-US" sz="2000" dirty="0" smtClean="0">
                <a:latin typeface="Arial" panose="020B0604020202020204" pitchFamily="34" charset="0"/>
                <a:cs typeface="Arial" panose="020B0604020202020204" pitchFamily="34" charset="0"/>
              </a:rPr>
              <a:t>Expression Profiling				5-10 Million</a:t>
            </a:r>
          </a:p>
          <a:p>
            <a:r>
              <a:rPr lang="en-US" sz="2000" dirty="0" smtClean="0">
                <a:latin typeface="Arial" panose="020B0604020202020204" pitchFamily="34" charset="0"/>
                <a:cs typeface="Arial" panose="020B0604020202020204" pitchFamily="34" charset="0"/>
              </a:rPr>
              <a:t>Alternative splicing, quantifying </a:t>
            </a:r>
            <a:r>
              <a:rPr lang="en-US" sz="2000" dirty="0" err="1" smtClean="0">
                <a:latin typeface="Arial" panose="020B0604020202020204" pitchFamily="34" charset="0"/>
                <a:cs typeface="Arial" panose="020B0604020202020204" pitchFamily="34" charset="0"/>
              </a:rPr>
              <a:t>cSNPs</a:t>
            </a:r>
            <a:r>
              <a:rPr lang="en-US" sz="2000" dirty="0" smtClean="0">
                <a:latin typeface="Arial" panose="020B0604020202020204" pitchFamily="34" charset="0"/>
                <a:cs typeface="Arial" panose="020B0604020202020204" pitchFamily="34" charset="0"/>
              </a:rPr>
              <a:t>		50-100 M</a:t>
            </a:r>
          </a:p>
          <a:p>
            <a:r>
              <a:rPr lang="en-US" sz="2000" dirty="0" smtClean="0">
                <a:latin typeface="Arial" panose="020B0604020202020204" pitchFamily="34" charset="0"/>
                <a:cs typeface="Arial" panose="020B0604020202020204" pitchFamily="34" charset="0"/>
              </a:rPr>
              <a:t>De Novo </a:t>
            </a:r>
            <a:r>
              <a:rPr lang="en-US" sz="2000" dirty="0" err="1" smtClean="0">
                <a:latin typeface="Arial" panose="020B0604020202020204" pitchFamily="34" charset="0"/>
                <a:cs typeface="Arial" panose="020B0604020202020204" pitchFamily="34" charset="0"/>
              </a:rPr>
              <a:t>Transcriptome</a:t>
            </a:r>
            <a:r>
              <a:rPr lang="en-US" sz="2000" dirty="0" smtClean="0">
                <a:latin typeface="Arial" panose="020B0604020202020204" pitchFamily="34" charset="0"/>
                <a:cs typeface="Arial" panose="020B0604020202020204" pitchFamily="34" charset="0"/>
              </a:rPr>
              <a:t> Assembly		100-1000 M</a:t>
            </a:r>
          </a:p>
          <a:p>
            <a:endParaRPr lang="en-US" sz="2000" dirty="0">
              <a:latin typeface="Arial" panose="020B0604020202020204" pitchFamily="34" charset="0"/>
              <a:cs typeface="Arial" panose="020B0604020202020204" pitchFamily="34" charset="0"/>
            </a:endParaRPr>
          </a:p>
          <a:p>
            <a:r>
              <a:rPr lang="en-US" sz="2000" dirty="0" smtClean="0">
                <a:latin typeface="Arial" panose="020B0604020202020204" pitchFamily="34" charset="0"/>
                <a:cs typeface="Arial" panose="020B0604020202020204" pitchFamily="34" charset="0"/>
              </a:rPr>
              <a:t>Sequencing Instrument		Reads per Lane (SR:PE)  Reads per Flow Cell</a:t>
            </a:r>
          </a:p>
          <a:p>
            <a:r>
              <a:rPr lang="en-US" sz="2000" dirty="0" err="1" smtClean="0">
                <a:latin typeface="Arial" panose="020B0604020202020204" pitchFamily="34" charset="0"/>
                <a:cs typeface="Arial" panose="020B0604020202020204" pitchFamily="34" charset="0"/>
              </a:rPr>
              <a:t>HiSEQ</a:t>
            </a:r>
            <a:r>
              <a:rPr lang="en-US" sz="2000" dirty="0" smtClean="0">
                <a:latin typeface="Arial" panose="020B0604020202020204" pitchFamily="34" charset="0"/>
                <a:cs typeface="Arial" panose="020B0604020202020204" pitchFamily="34" charset="0"/>
              </a:rPr>
              <a:t> 2500</a:t>
            </a:r>
            <a:r>
              <a:rPr lang="en-US" sz="2000" dirty="0" smtClean="0">
                <a:latin typeface="Arial" panose="020B0604020202020204" pitchFamily="34" charset="0"/>
                <a:cs typeface="Arial" panose="020B0604020202020204" pitchFamily="34" charset="0"/>
              </a:rPr>
              <a:t>				</a:t>
            </a:r>
            <a:r>
              <a:rPr lang="en-US" sz="2000" dirty="0" smtClean="0">
                <a:latin typeface="Arial" panose="020B0604020202020204" pitchFamily="34" charset="0"/>
                <a:cs typeface="Arial" panose="020B0604020202020204" pitchFamily="34" charset="0"/>
              </a:rPr>
              <a:t>185</a:t>
            </a:r>
            <a:r>
              <a:rPr lang="en-US" sz="2000" dirty="0" smtClean="0">
                <a:latin typeface="Arial" panose="020B0604020202020204" pitchFamily="34" charset="0"/>
                <a:cs typeface="Arial" panose="020B0604020202020204" pitchFamily="34" charset="0"/>
              </a:rPr>
              <a:t>:375M		1.5:</a:t>
            </a:r>
            <a:r>
              <a:rPr lang="en-US" sz="2000" dirty="0" smtClean="0">
                <a:latin typeface="Arial" panose="020B0604020202020204" pitchFamily="34" charset="0"/>
                <a:cs typeface="Arial" panose="020B0604020202020204" pitchFamily="34" charset="0"/>
              </a:rPr>
              <a:t>3 Billion</a:t>
            </a:r>
            <a:endParaRPr lang="en-US" sz="2000" dirty="0" smtClean="0">
              <a:latin typeface="Arial" panose="020B0604020202020204" pitchFamily="34" charset="0"/>
              <a:cs typeface="Arial" panose="020B0604020202020204" pitchFamily="34" charset="0"/>
            </a:endParaRPr>
          </a:p>
          <a:p>
            <a:endParaRPr lang="en-US" sz="2000"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rotWithShape="1">
          <a:blip r:embed="rId2"/>
          <a:srcRect r="55839"/>
          <a:stretch/>
        </p:blipFill>
        <p:spPr>
          <a:xfrm>
            <a:off x="4800600" y="4191000"/>
            <a:ext cx="4038069" cy="2600325"/>
          </a:xfrm>
          <a:prstGeom prst="rect">
            <a:avLst/>
          </a:prstGeom>
        </p:spPr>
      </p:pic>
      <p:sp>
        <p:nvSpPr>
          <p:cNvPr id="5" name="TextBox 4"/>
          <p:cNvSpPr txBox="1"/>
          <p:nvPr/>
        </p:nvSpPr>
        <p:spPr>
          <a:xfrm>
            <a:off x="0" y="838200"/>
            <a:ext cx="9144000" cy="707886"/>
          </a:xfrm>
          <a:prstGeom prst="rect">
            <a:avLst/>
          </a:prstGeom>
          <a:noFill/>
        </p:spPr>
        <p:txBody>
          <a:bodyPr wrap="square" rtlCol="0">
            <a:spAutoFit/>
          </a:bodyPr>
          <a:lstStyle/>
          <a:p>
            <a:pPr algn="ctr"/>
            <a:r>
              <a:rPr lang="en-US" sz="2000" i="1" dirty="0" smtClean="0">
                <a:latin typeface="Arial" panose="020B0604020202020204" pitchFamily="34" charset="0"/>
                <a:cs typeface="Arial" panose="020B0604020202020204" pitchFamily="34" charset="0"/>
              </a:rPr>
              <a:t>Greater Sequencing Depth correlates with better genomic coverage and more robust differential gene expression analysis</a:t>
            </a:r>
            <a:endParaRPr lang="en-US" sz="2000" i="1" dirty="0">
              <a:latin typeface="Arial" panose="020B0604020202020204" pitchFamily="34" charset="0"/>
              <a:cs typeface="Arial" panose="020B0604020202020204" pitchFamily="34" charset="0"/>
            </a:endParaRPr>
          </a:p>
        </p:txBody>
      </p:sp>
      <p:pic>
        <p:nvPicPr>
          <p:cNvPr id="6" name="Picture 5"/>
          <p:cNvPicPr>
            <a:picLocks noChangeAspect="1"/>
          </p:cNvPicPr>
          <p:nvPr/>
        </p:nvPicPr>
        <p:blipFill rotWithShape="1">
          <a:blip r:embed="rId3"/>
          <a:srcRect r="52396"/>
          <a:stretch/>
        </p:blipFill>
        <p:spPr>
          <a:xfrm>
            <a:off x="0" y="4165309"/>
            <a:ext cx="3612641" cy="2667000"/>
          </a:xfrm>
          <a:prstGeom prst="rect">
            <a:avLst/>
          </a:prstGeom>
        </p:spPr>
      </p:pic>
    </p:spTree>
    <p:extLst>
      <p:ext uri="{BB962C8B-B14F-4D97-AF65-F5344CB8AC3E}">
        <p14:creationId xmlns:p14="http://schemas.microsoft.com/office/powerpoint/2010/main" val="25522265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4851" t="24284" r="55888" b="18945"/>
          <a:stretch/>
        </p:blipFill>
        <p:spPr bwMode="auto">
          <a:xfrm>
            <a:off x="304800" y="838200"/>
            <a:ext cx="3124199" cy="51793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457200" y="-31300"/>
            <a:ext cx="8534400" cy="492443"/>
          </a:xfrm>
          <a:prstGeom prst="rect">
            <a:avLst/>
          </a:prstGeom>
          <a:noFill/>
        </p:spPr>
        <p:txBody>
          <a:bodyPr wrap="square" rtlCol="0">
            <a:spAutoFit/>
          </a:bodyPr>
          <a:lstStyle/>
          <a:p>
            <a:pPr algn="ctr"/>
            <a:r>
              <a:rPr lang="en-US" sz="2600" dirty="0" smtClean="0">
                <a:latin typeface="Arial" panose="020B0604020202020204" pitchFamily="34" charset="0"/>
                <a:cs typeface="Arial" panose="020B0604020202020204" pitchFamily="34" charset="0"/>
              </a:rPr>
              <a:t>Sequence Analysis</a:t>
            </a:r>
            <a:endParaRPr lang="en-US" sz="2600"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3"/>
          <a:stretch>
            <a:fillRect/>
          </a:stretch>
        </p:blipFill>
        <p:spPr>
          <a:xfrm>
            <a:off x="5156620" y="838200"/>
            <a:ext cx="3987380" cy="6007652"/>
          </a:xfrm>
          <a:prstGeom prst="rect">
            <a:avLst/>
          </a:prstGeom>
        </p:spPr>
      </p:pic>
      <p:sp>
        <p:nvSpPr>
          <p:cNvPr id="5" name="Right Arrow 4"/>
          <p:cNvSpPr/>
          <p:nvPr/>
        </p:nvSpPr>
        <p:spPr>
          <a:xfrm>
            <a:off x="3657600" y="2971800"/>
            <a:ext cx="1295400" cy="53340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p:cNvSpPr txBox="1"/>
          <p:nvPr/>
        </p:nvSpPr>
        <p:spPr>
          <a:xfrm>
            <a:off x="304800" y="457200"/>
            <a:ext cx="3124200" cy="707886"/>
          </a:xfrm>
          <a:prstGeom prst="rect">
            <a:avLst/>
          </a:prstGeom>
          <a:noFill/>
        </p:spPr>
        <p:txBody>
          <a:bodyPr wrap="square" rtlCol="0">
            <a:spAutoFit/>
          </a:bodyPr>
          <a:lstStyle/>
          <a:p>
            <a:pPr algn="ctr"/>
            <a:r>
              <a:rPr lang="en-US" sz="2000" dirty="0" smtClean="0">
                <a:latin typeface="Arial" panose="020B0604020202020204" pitchFamily="34" charset="0"/>
                <a:cs typeface="Arial" panose="020B0604020202020204" pitchFamily="34" charset="0"/>
              </a:rPr>
              <a:t>Theory</a:t>
            </a:r>
            <a:endParaRPr lang="en-US" sz="2000" dirty="0" smtClean="0">
              <a:latin typeface="Arial" panose="020B0604020202020204" pitchFamily="34" charset="0"/>
              <a:cs typeface="Arial" panose="020B0604020202020204" pitchFamily="34" charset="0"/>
            </a:endParaRPr>
          </a:p>
          <a:p>
            <a:pPr algn="ctr"/>
            <a:endParaRPr lang="en-US" sz="2000" dirty="0">
              <a:latin typeface="Arial" panose="020B0604020202020204" pitchFamily="34" charset="0"/>
              <a:cs typeface="Arial" panose="020B0604020202020204" pitchFamily="34" charset="0"/>
            </a:endParaRPr>
          </a:p>
        </p:txBody>
      </p:sp>
      <p:sp>
        <p:nvSpPr>
          <p:cNvPr id="7" name="TextBox 6"/>
          <p:cNvSpPr txBox="1"/>
          <p:nvPr/>
        </p:nvSpPr>
        <p:spPr>
          <a:xfrm>
            <a:off x="5105400" y="457200"/>
            <a:ext cx="4038600" cy="707886"/>
          </a:xfrm>
          <a:prstGeom prst="rect">
            <a:avLst/>
          </a:prstGeom>
          <a:noFill/>
        </p:spPr>
        <p:txBody>
          <a:bodyPr wrap="square" rtlCol="0">
            <a:spAutoFit/>
          </a:bodyPr>
          <a:lstStyle/>
          <a:p>
            <a:pPr algn="ctr"/>
            <a:r>
              <a:rPr lang="en-US" sz="2000" dirty="0" smtClean="0">
                <a:latin typeface="Arial" panose="020B0604020202020204" pitchFamily="34" charset="0"/>
                <a:cs typeface="Arial" panose="020B0604020202020204" pitchFamily="34" charset="0"/>
              </a:rPr>
              <a:t>Practice</a:t>
            </a:r>
            <a:endParaRPr lang="en-US" sz="2000" dirty="0" smtClean="0">
              <a:latin typeface="Arial" panose="020B0604020202020204" pitchFamily="34" charset="0"/>
              <a:cs typeface="Arial" panose="020B0604020202020204" pitchFamily="34" charset="0"/>
            </a:endParaRPr>
          </a:p>
          <a:p>
            <a:pPr algn="ctr"/>
            <a:endParaRPr lang="en-US"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9947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31300"/>
            <a:ext cx="8991600" cy="492443"/>
          </a:xfrm>
          <a:prstGeom prst="rect">
            <a:avLst/>
          </a:prstGeom>
          <a:noFill/>
        </p:spPr>
        <p:txBody>
          <a:bodyPr wrap="square" rtlCol="0">
            <a:spAutoFit/>
          </a:bodyPr>
          <a:lstStyle/>
          <a:p>
            <a:pPr algn="ctr"/>
            <a:r>
              <a:rPr lang="en-US" sz="2600" dirty="0" smtClean="0">
                <a:latin typeface="Arial" panose="020B0604020202020204" pitchFamily="34" charset="0"/>
                <a:cs typeface="Arial" panose="020B0604020202020204" pitchFamily="34" charset="0"/>
              </a:rPr>
              <a:t>Sequence Analysis</a:t>
            </a:r>
            <a:endParaRPr lang="en-US" sz="2600" dirty="0">
              <a:latin typeface="Arial" panose="020B0604020202020204" pitchFamily="34" charset="0"/>
              <a:cs typeface="Arial" panose="020B0604020202020204" pitchFamily="34" charset="0"/>
            </a:endParaRPr>
          </a:p>
        </p:txBody>
      </p:sp>
      <p:sp>
        <p:nvSpPr>
          <p:cNvPr id="3" name="Rectangle 2"/>
          <p:cNvSpPr/>
          <p:nvPr/>
        </p:nvSpPr>
        <p:spPr>
          <a:xfrm>
            <a:off x="9453" y="609600"/>
            <a:ext cx="9134547" cy="5632312"/>
          </a:xfrm>
          <a:prstGeom prst="rect">
            <a:avLst/>
          </a:prstGeom>
        </p:spPr>
        <p:txBody>
          <a:bodyPr wrap="square">
            <a:spAutoFit/>
          </a:bodyPr>
          <a:lstStyle/>
          <a:p>
            <a:r>
              <a:rPr lang="en-US" dirty="0" smtClean="0"/>
              <a:t>One flow cell can generate up to 600Gb of data.  Where am I going to store this data?</a:t>
            </a:r>
          </a:p>
          <a:p>
            <a:endParaRPr lang="en-US" dirty="0"/>
          </a:p>
          <a:p>
            <a:r>
              <a:rPr lang="en-US" dirty="0" smtClean="0"/>
              <a:t>Stem Cell Core will keep raw data for up to 6 months</a:t>
            </a:r>
          </a:p>
          <a:p>
            <a:endParaRPr lang="en-US" dirty="0"/>
          </a:p>
          <a:p>
            <a:r>
              <a:rPr lang="en-US" dirty="0" smtClean="0">
                <a:solidFill>
                  <a:srgbClr val="FF0000"/>
                </a:solidFill>
              </a:rPr>
              <a:t>Sequencing analyses takes a ton of processing power: Currently the Cheng Lab is insufficiently capable of storage, processing and expertise. While analyses programs have become more user friendly (</a:t>
            </a:r>
            <a:r>
              <a:rPr lang="en-US" dirty="0" err="1" smtClean="0">
                <a:solidFill>
                  <a:srgbClr val="FF0000"/>
                </a:solidFill>
              </a:rPr>
              <a:t>i.e.Galaxy</a:t>
            </a:r>
            <a:r>
              <a:rPr lang="en-US" dirty="0" smtClean="0">
                <a:solidFill>
                  <a:srgbClr val="FF0000"/>
                </a:solidFill>
              </a:rPr>
              <a:t>), storage and processing capability will always be required. </a:t>
            </a:r>
          </a:p>
          <a:p>
            <a:endParaRPr lang="en-US" dirty="0"/>
          </a:p>
          <a:p>
            <a:r>
              <a:rPr lang="en-US" dirty="0" smtClean="0"/>
              <a:t>Hoffman2 Cluster: 11, 000 processors, 1300 active users using up to 8 million computing </a:t>
            </a:r>
            <a:r>
              <a:rPr lang="en-US" dirty="0" err="1" smtClean="0"/>
              <a:t>hrs</a:t>
            </a:r>
            <a:r>
              <a:rPr lang="en-US" dirty="0" smtClean="0"/>
              <a:t> per month.</a:t>
            </a:r>
          </a:p>
          <a:p>
            <a:r>
              <a:rPr lang="en-US" dirty="0" smtClean="0"/>
              <a:t>A typical user account allows 20GB of permanent storage. Users are also provided a scratch folder (~100GB) where you can store files for up to 7 days at which point they are deleted permanently.</a:t>
            </a:r>
          </a:p>
          <a:p>
            <a:endParaRPr lang="en-US" dirty="0"/>
          </a:p>
          <a:p>
            <a:r>
              <a:rPr lang="en-US" dirty="0" smtClean="0"/>
              <a:t>Access to the Hoffman2 cluster requires </a:t>
            </a:r>
            <a:r>
              <a:rPr lang="en-US" dirty="0" err="1" smtClean="0"/>
              <a:t>ucla</a:t>
            </a:r>
            <a:r>
              <a:rPr lang="en-US" dirty="0" smtClean="0"/>
              <a:t> email account (email </a:t>
            </a:r>
            <a:r>
              <a:rPr lang="en-US" dirty="0"/>
              <a:t>Shirley Goldstein </a:t>
            </a:r>
            <a:r>
              <a:rPr lang="en-US" dirty="0">
                <a:hlinkClick r:id="rId2"/>
              </a:rPr>
              <a:t>cusgsjn@</a:t>
            </a:r>
            <a:r>
              <a:rPr lang="en-US" dirty="0" smtClean="0">
                <a:hlinkClick r:id="rId2"/>
              </a:rPr>
              <a:t>ucla.edu</a:t>
            </a:r>
            <a:r>
              <a:rPr lang="en-US" dirty="0" smtClean="0"/>
              <a:t>)</a:t>
            </a:r>
          </a:p>
          <a:p>
            <a:endParaRPr lang="en-US" dirty="0"/>
          </a:p>
          <a:p>
            <a:r>
              <a:rPr lang="en-US" dirty="0" smtClean="0"/>
              <a:t>However access also requires a PI </a:t>
            </a:r>
            <a:r>
              <a:rPr lang="en-US" dirty="0" err="1" smtClean="0"/>
              <a:t>sponser</a:t>
            </a:r>
            <a:r>
              <a:rPr lang="en-US" dirty="0" smtClean="0"/>
              <a:t>. </a:t>
            </a:r>
            <a:r>
              <a:rPr lang="en-US" dirty="0" err="1" smtClean="0"/>
              <a:t>Genhong</a:t>
            </a:r>
            <a:r>
              <a:rPr lang="en-US" dirty="0" smtClean="0"/>
              <a:t> is currently not.</a:t>
            </a:r>
          </a:p>
          <a:p>
            <a:endParaRPr lang="en-US" dirty="0"/>
          </a:p>
          <a:p>
            <a:r>
              <a:rPr lang="en-US" dirty="0" smtClean="0"/>
              <a:t>Hoffman2 also provides computing tutorials on a regular basis (See website)</a:t>
            </a:r>
            <a:endParaRPr lang="en-US" dirty="0"/>
          </a:p>
        </p:txBody>
      </p:sp>
      <p:sp>
        <p:nvSpPr>
          <p:cNvPr id="4" name="Rectangle 3"/>
          <p:cNvSpPr/>
          <p:nvPr/>
        </p:nvSpPr>
        <p:spPr>
          <a:xfrm>
            <a:off x="31593" y="6462343"/>
            <a:ext cx="9112407" cy="369332"/>
          </a:xfrm>
          <a:prstGeom prst="rect">
            <a:avLst/>
          </a:prstGeom>
        </p:spPr>
        <p:txBody>
          <a:bodyPr wrap="square">
            <a:spAutoFit/>
          </a:bodyPr>
          <a:lstStyle/>
          <a:p>
            <a:r>
              <a:rPr lang="en-US" dirty="0"/>
              <a:t>http://</a:t>
            </a:r>
            <a:r>
              <a:rPr lang="en-US" dirty="0" err="1"/>
              <a:t>ccn.ucla.edu</a:t>
            </a:r>
            <a:r>
              <a:rPr lang="en-US" dirty="0"/>
              <a:t>/wiki/</a:t>
            </a:r>
            <a:r>
              <a:rPr lang="en-US" dirty="0" err="1"/>
              <a:t>index.php</a:t>
            </a:r>
            <a:r>
              <a:rPr lang="en-US" dirty="0"/>
              <a:t>/Hoffman2:Getting_an_Account</a:t>
            </a:r>
          </a:p>
        </p:txBody>
      </p:sp>
    </p:spTree>
    <p:extLst>
      <p:ext uri="{BB962C8B-B14F-4D97-AF65-F5344CB8AC3E}">
        <p14:creationId xmlns:p14="http://schemas.microsoft.com/office/powerpoint/2010/main" val="17415784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1000" y="152400"/>
            <a:ext cx="8534400" cy="492443"/>
          </a:xfrm>
          <a:prstGeom prst="rect">
            <a:avLst/>
          </a:prstGeom>
          <a:noFill/>
        </p:spPr>
        <p:txBody>
          <a:bodyPr wrap="square" rtlCol="0">
            <a:spAutoFit/>
          </a:bodyPr>
          <a:lstStyle/>
          <a:p>
            <a:pPr algn="ctr"/>
            <a:r>
              <a:rPr lang="en-US" sz="2600" dirty="0" smtClean="0">
                <a:latin typeface="Arial" panose="020B0604020202020204" pitchFamily="34" charset="0"/>
                <a:cs typeface="Arial" panose="020B0604020202020204" pitchFamily="34" charset="0"/>
              </a:rPr>
              <a:t>Converting RAW data to FASTQ</a:t>
            </a:r>
            <a:endParaRPr lang="en-US" sz="2600" dirty="0">
              <a:latin typeface="Arial" panose="020B0604020202020204" pitchFamily="34" charset="0"/>
              <a:cs typeface="Arial" panose="020B0604020202020204" pitchFamily="34" charset="0"/>
            </a:endParaRPr>
          </a:p>
        </p:txBody>
      </p:sp>
      <p:sp>
        <p:nvSpPr>
          <p:cNvPr id="4" name="TextBox 3"/>
          <p:cNvSpPr txBox="1"/>
          <p:nvPr/>
        </p:nvSpPr>
        <p:spPr>
          <a:xfrm>
            <a:off x="-16452" y="1600200"/>
            <a:ext cx="9144000" cy="1323439"/>
          </a:xfrm>
          <a:prstGeom prst="rect">
            <a:avLst/>
          </a:prstGeom>
          <a:noFill/>
        </p:spPr>
        <p:txBody>
          <a:bodyPr wrap="square" rtlCol="0">
            <a:spAutoFit/>
          </a:bodyPr>
          <a:lstStyle/>
          <a:p>
            <a:r>
              <a:rPr lang="en-US" sz="2000" dirty="0" smtClean="0">
                <a:latin typeface="Arial" panose="020B0604020202020204" pitchFamily="34" charset="0"/>
                <a:cs typeface="Arial" panose="020B0604020202020204" pitchFamily="34" charset="0"/>
              </a:rPr>
              <a:t>RAW data from HISEQ 2500 run yields two files</a:t>
            </a:r>
          </a:p>
          <a:p>
            <a:pPr marL="457200" indent="-457200">
              <a:buAutoNum type="arabicParenR"/>
            </a:pPr>
            <a:r>
              <a:rPr lang="en-US" sz="2000" dirty="0" smtClean="0">
                <a:latin typeface="Arial" panose="020B0604020202020204" pitchFamily="34" charset="0"/>
                <a:cs typeface="Arial" panose="020B0604020202020204" pitchFamily="34" charset="0"/>
              </a:rPr>
              <a:t>.</a:t>
            </a:r>
            <a:r>
              <a:rPr lang="en-US" sz="2000" dirty="0" err="1" smtClean="0">
                <a:latin typeface="Arial" panose="020B0604020202020204" pitchFamily="34" charset="0"/>
                <a:cs typeface="Arial" panose="020B0604020202020204" pitchFamily="34" charset="0"/>
              </a:rPr>
              <a:t>bcl</a:t>
            </a:r>
            <a:r>
              <a:rPr lang="en-US" sz="2000" dirty="0" smtClean="0">
                <a:latin typeface="Arial" panose="020B0604020202020204" pitchFamily="34" charset="0"/>
                <a:cs typeface="Arial" panose="020B0604020202020204" pitchFamily="34" charset="0"/>
              </a:rPr>
              <a:t> file: contains base identity information for each run</a:t>
            </a:r>
          </a:p>
          <a:p>
            <a:pPr marL="457200" indent="-457200">
              <a:buAutoNum type="arabicParenR"/>
            </a:pPr>
            <a:r>
              <a:rPr lang="en-US" sz="2000" dirty="0" smtClean="0">
                <a:latin typeface="Arial" panose="020B0604020202020204" pitchFamily="34" charset="0"/>
                <a:cs typeface="Arial" panose="020B0604020202020204" pitchFamily="34" charset="0"/>
              </a:rPr>
              <a:t>.stats file: contains base intensity and quality information</a:t>
            </a:r>
            <a:endParaRPr lang="en-US" sz="2000" dirty="0" smtClean="0">
              <a:latin typeface="Arial" panose="020B0604020202020204" pitchFamily="34" charset="0"/>
              <a:cs typeface="Arial" panose="020B0604020202020204" pitchFamily="34" charset="0"/>
            </a:endParaRPr>
          </a:p>
          <a:p>
            <a:endParaRPr lang="en-US" sz="2000" dirty="0">
              <a:latin typeface="Arial" panose="020B0604020202020204" pitchFamily="34" charset="0"/>
              <a:cs typeface="Arial" panose="020B0604020202020204" pitchFamily="34" charset="0"/>
            </a:endParaRPr>
          </a:p>
        </p:txBody>
      </p:sp>
      <p:sp>
        <p:nvSpPr>
          <p:cNvPr id="5" name="TextBox 4"/>
          <p:cNvSpPr txBox="1"/>
          <p:nvPr/>
        </p:nvSpPr>
        <p:spPr>
          <a:xfrm>
            <a:off x="-5597" y="2590800"/>
            <a:ext cx="9144000" cy="1323439"/>
          </a:xfrm>
          <a:prstGeom prst="rect">
            <a:avLst/>
          </a:prstGeom>
          <a:noFill/>
        </p:spPr>
        <p:txBody>
          <a:bodyPr wrap="square" rtlCol="0">
            <a:spAutoFit/>
          </a:bodyPr>
          <a:lstStyle/>
          <a:p>
            <a:r>
              <a:rPr lang="en-US" sz="2000" dirty="0" smtClean="0">
                <a:latin typeface="Arial" panose="020B0604020202020204" pitchFamily="34" charset="0"/>
                <a:cs typeface="Arial" panose="020B0604020202020204" pitchFamily="34" charset="0"/>
              </a:rPr>
              <a:t>Most (and probably all) programs need a merged file (named FASTQ or QSEQ)</a:t>
            </a:r>
          </a:p>
          <a:p>
            <a:endParaRPr lang="en-US" sz="2000" dirty="0">
              <a:latin typeface="Arial" panose="020B0604020202020204" pitchFamily="34" charset="0"/>
              <a:cs typeface="Arial" panose="020B0604020202020204" pitchFamily="34" charset="0"/>
            </a:endParaRPr>
          </a:p>
          <a:p>
            <a:r>
              <a:rPr lang="en-US" sz="2000" dirty="0" smtClean="0">
                <a:latin typeface="Arial" panose="020B0604020202020204" pitchFamily="34" charset="0"/>
                <a:cs typeface="Arial" panose="020B0604020202020204" pitchFamily="34" charset="0"/>
              </a:rPr>
              <a:t>Download </a:t>
            </a:r>
            <a:r>
              <a:rPr lang="en-US" sz="2000" dirty="0" smtClean="0">
                <a:latin typeface="Arial" panose="020B0604020202020204" pitchFamily="34" charset="0"/>
                <a:cs typeface="Arial" panose="020B0604020202020204" pitchFamily="34" charset="0"/>
              </a:rPr>
              <a:t>and install </a:t>
            </a:r>
            <a:r>
              <a:rPr lang="en-US" sz="2000" dirty="0" err="1" smtClean="0">
                <a:latin typeface="Arial" panose="020B0604020202020204" pitchFamily="34" charset="0"/>
                <a:cs typeface="Arial" panose="020B0604020202020204" pitchFamily="34" charset="0"/>
              </a:rPr>
              <a:t>bclconverter</a:t>
            </a:r>
            <a:r>
              <a:rPr lang="en-US" sz="2000" dirty="0" smtClean="0">
                <a:latin typeface="Arial" panose="020B0604020202020204" pitchFamily="34" charset="0"/>
                <a:cs typeface="Arial" panose="020B0604020202020204" pitchFamily="34" charset="0"/>
              </a:rPr>
              <a:t> (already installed on </a:t>
            </a:r>
            <a:r>
              <a:rPr lang="en-US" sz="2000" dirty="0" err="1" smtClean="0">
                <a:latin typeface="Arial" panose="020B0604020202020204" pitchFamily="34" charset="0"/>
                <a:cs typeface="Arial" panose="020B0604020202020204" pitchFamily="34" charset="0"/>
              </a:rPr>
              <a:t>Optiplex</a:t>
            </a:r>
            <a:r>
              <a:rPr lang="en-US" sz="2000" dirty="0" smtClean="0">
                <a:latin typeface="Arial" panose="020B0604020202020204" pitchFamily="34" charset="0"/>
                <a:cs typeface="Arial" panose="020B0604020202020204" pitchFamily="34" charset="0"/>
              </a:rPr>
              <a:t> 990)</a:t>
            </a:r>
            <a:r>
              <a:rPr lang="en-US" sz="2000" dirty="0" smtClean="0">
                <a:latin typeface="Arial" panose="020B0604020202020204" pitchFamily="34" charset="0"/>
                <a:cs typeface="Arial" panose="020B0604020202020204" pitchFamily="34" charset="0"/>
              </a:rPr>
              <a:t> </a:t>
            </a:r>
            <a:endParaRPr lang="en-US" sz="2000" dirty="0" smtClean="0">
              <a:latin typeface="Arial" panose="020B0604020202020204" pitchFamily="34" charset="0"/>
              <a:cs typeface="Arial" panose="020B0604020202020204" pitchFamily="34" charset="0"/>
            </a:endParaRPr>
          </a:p>
          <a:p>
            <a:endParaRPr lang="en-US" sz="2000" dirty="0">
              <a:latin typeface="Arial" panose="020B0604020202020204" pitchFamily="34" charset="0"/>
              <a:cs typeface="Arial" panose="020B0604020202020204" pitchFamily="34" charset="0"/>
            </a:endParaRPr>
          </a:p>
        </p:txBody>
      </p:sp>
      <p:sp>
        <p:nvSpPr>
          <p:cNvPr id="6" name="Rectangle 5"/>
          <p:cNvSpPr/>
          <p:nvPr/>
        </p:nvSpPr>
        <p:spPr>
          <a:xfrm>
            <a:off x="3048000" y="1066800"/>
            <a:ext cx="3138825" cy="369332"/>
          </a:xfrm>
          <a:prstGeom prst="rect">
            <a:avLst/>
          </a:prstGeom>
        </p:spPr>
        <p:txBody>
          <a:bodyPr wrap="none">
            <a:spAutoFit/>
          </a:bodyPr>
          <a:lstStyle/>
          <a:p>
            <a:r>
              <a:rPr lang="en-US" dirty="0">
                <a:solidFill>
                  <a:srgbClr val="FF0000"/>
                </a:solidFill>
              </a:rPr>
              <a:t>SxaQSEQsXA050L3:xG3KF4Ue</a:t>
            </a:r>
          </a:p>
        </p:txBody>
      </p:sp>
      <p:sp>
        <p:nvSpPr>
          <p:cNvPr id="7" name="Rectangle 6"/>
          <p:cNvSpPr/>
          <p:nvPr/>
        </p:nvSpPr>
        <p:spPr>
          <a:xfrm>
            <a:off x="3969" y="3962400"/>
            <a:ext cx="9144000" cy="923330"/>
          </a:xfrm>
          <a:prstGeom prst="rect">
            <a:avLst/>
          </a:prstGeom>
        </p:spPr>
        <p:txBody>
          <a:bodyPr wrap="square">
            <a:spAutoFit/>
          </a:bodyPr>
          <a:lstStyle/>
          <a:p>
            <a:r>
              <a:rPr lang="en-US" dirty="0"/>
              <a:t>~bin/</a:t>
            </a:r>
            <a:r>
              <a:rPr lang="en-US" dirty="0" err="1"/>
              <a:t>setupBclToQseq.py</a:t>
            </a:r>
            <a:r>
              <a:rPr lang="en-US" dirty="0"/>
              <a:t> -</a:t>
            </a:r>
            <a:r>
              <a:rPr lang="en-US" dirty="0" err="1"/>
              <a:t>i</a:t>
            </a:r>
            <a:r>
              <a:rPr lang="en-US" dirty="0"/>
              <a:t> FOLDER_CONTAINING_LANE_DIRS -p POSITION_DIR -o OUT_DIR --</a:t>
            </a:r>
            <a:r>
              <a:rPr lang="en-US" dirty="0" smtClean="0"/>
              <a:t>overwrite</a:t>
            </a:r>
            <a:endParaRPr lang="en-US" dirty="0"/>
          </a:p>
          <a:p>
            <a:r>
              <a:rPr lang="en-US" dirty="0"/>
              <a:t>followed by make in OUT_DIR</a:t>
            </a:r>
          </a:p>
        </p:txBody>
      </p:sp>
      <p:sp>
        <p:nvSpPr>
          <p:cNvPr id="8" name="Rectangle 7"/>
          <p:cNvSpPr/>
          <p:nvPr/>
        </p:nvSpPr>
        <p:spPr>
          <a:xfrm>
            <a:off x="0" y="3733800"/>
            <a:ext cx="1402848" cy="369332"/>
          </a:xfrm>
          <a:prstGeom prst="rect">
            <a:avLst/>
          </a:prstGeom>
        </p:spPr>
        <p:txBody>
          <a:bodyPr wrap="none">
            <a:spAutoFit/>
          </a:bodyPr>
          <a:lstStyle/>
          <a:p>
            <a:r>
              <a:rPr lang="en-US" dirty="0" smtClean="0">
                <a:latin typeface="Arial" panose="020B0604020202020204" pitchFamily="34" charset="0"/>
                <a:cs typeface="Arial" panose="020B0604020202020204" pitchFamily="34" charset="0"/>
              </a:rPr>
              <a:t>COMMAND</a:t>
            </a:r>
            <a:endParaRPr lang="en-US" dirty="0"/>
          </a:p>
        </p:txBody>
      </p:sp>
      <p:sp>
        <p:nvSpPr>
          <p:cNvPr id="9" name="Rectangle 8"/>
          <p:cNvSpPr/>
          <p:nvPr/>
        </p:nvSpPr>
        <p:spPr>
          <a:xfrm>
            <a:off x="-19132" y="5257800"/>
            <a:ext cx="9144000" cy="369332"/>
          </a:xfrm>
          <a:prstGeom prst="rect">
            <a:avLst/>
          </a:prstGeom>
        </p:spPr>
        <p:txBody>
          <a:bodyPr wrap="square">
            <a:spAutoFit/>
          </a:bodyPr>
          <a:lstStyle/>
          <a:p>
            <a:r>
              <a:rPr lang="en-US" dirty="0" smtClean="0"/>
              <a:t>If multiplexed, files then need to be de-multiplexed (this is slightly complicated)</a:t>
            </a:r>
            <a:endParaRPr lang="en-US" dirty="0"/>
          </a:p>
        </p:txBody>
      </p:sp>
    </p:spTree>
    <p:extLst>
      <p:ext uri="{BB962C8B-B14F-4D97-AF65-F5344CB8AC3E}">
        <p14:creationId xmlns:p14="http://schemas.microsoft.com/office/powerpoint/2010/main" val="12119043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36155"/>
            <a:ext cx="8534400" cy="492443"/>
          </a:xfrm>
          <a:prstGeom prst="rect">
            <a:avLst/>
          </a:prstGeom>
          <a:noFill/>
        </p:spPr>
        <p:txBody>
          <a:bodyPr wrap="square" rtlCol="0">
            <a:spAutoFit/>
          </a:bodyPr>
          <a:lstStyle/>
          <a:p>
            <a:pPr algn="ctr"/>
            <a:r>
              <a:rPr lang="en-US" sz="2600" dirty="0" smtClean="0">
                <a:latin typeface="Arial" panose="020B0604020202020204" pitchFamily="34" charset="0"/>
                <a:cs typeface="Arial" panose="020B0604020202020204" pitchFamily="34" charset="0"/>
              </a:rPr>
              <a:t>Converting RAW data to FASTQ</a:t>
            </a:r>
            <a:endParaRPr lang="en-US" sz="2600" dirty="0">
              <a:latin typeface="Arial" panose="020B0604020202020204" pitchFamily="34" charset="0"/>
              <a:cs typeface="Arial" panose="020B0604020202020204" pitchFamily="34" charset="0"/>
            </a:endParaRPr>
          </a:p>
        </p:txBody>
      </p:sp>
      <p:sp>
        <p:nvSpPr>
          <p:cNvPr id="5" name="Rectangle 4"/>
          <p:cNvSpPr/>
          <p:nvPr/>
        </p:nvSpPr>
        <p:spPr>
          <a:xfrm>
            <a:off x="0" y="2572703"/>
            <a:ext cx="9144000" cy="1323439"/>
          </a:xfrm>
          <a:prstGeom prst="rect">
            <a:avLst/>
          </a:prstGeom>
        </p:spPr>
        <p:txBody>
          <a:bodyPr wrap="square">
            <a:spAutoFit/>
          </a:bodyPr>
          <a:lstStyle/>
          <a:p>
            <a:r>
              <a:rPr lang="en-US" sz="1600" dirty="0">
                <a:solidFill>
                  <a:srgbClr val="FF0000"/>
                </a:solidFill>
              </a:rPr>
              <a:t>@SN971:3:2304:20.80:100.00#0/1</a:t>
            </a:r>
          </a:p>
          <a:p>
            <a:r>
              <a:rPr lang="en-US" sz="1600" dirty="0">
                <a:solidFill>
                  <a:srgbClr val="FF0000"/>
                </a:solidFill>
              </a:rPr>
              <a:t>NAAATTTCACATTGCGTTGGGAACAGTTGGCCCAAACTCAGGTTGCAGTAACTGTCACAATACCATTCTCCATCAACTTCAAGAAATGTTCAACAAAACAC</a:t>
            </a:r>
          </a:p>
          <a:p>
            <a:r>
              <a:rPr lang="en-US" sz="1600" dirty="0">
                <a:solidFill>
                  <a:srgbClr val="FF0000"/>
                </a:solidFill>
              </a:rPr>
              <a:t>+</a:t>
            </a:r>
          </a:p>
          <a:p>
            <a:r>
              <a:rPr lang="en-US" sz="1600" dirty="0">
                <a:solidFill>
                  <a:srgbClr val="FF0000"/>
                </a:solidFill>
              </a:rPr>
              <a:t>@P\</a:t>
            </a:r>
            <a:r>
              <a:rPr lang="en-US" sz="1600" dirty="0" smtClean="0">
                <a:solidFill>
                  <a:srgbClr val="FF0000"/>
                </a:solidFill>
              </a:rPr>
              <a:t>cceeegggggiihhiiiiiiihighiiiiiiiiiiiiiifghhhhgfghiifihihfhhiiiihiggggggeeeeeeddcdddccbcdddcccccccc</a:t>
            </a:r>
            <a:endParaRPr lang="en-US" sz="1600" dirty="0">
              <a:solidFill>
                <a:srgbClr val="FF0000"/>
              </a:solidFill>
            </a:endParaRPr>
          </a:p>
        </p:txBody>
      </p:sp>
      <p:sp>
        <p:nvSpPr>
          <p:cNvPr id="6" name="TextBox 5"/>
          <p:cNvSpPr txBox="1"/>
          <p:nvPr/>
        </p:nvSpPr>
        <p:spPr>
          <a:xfrm>
            <a:off x="0" y="609600"/>
            <a:ext cx="9144000" cy="400110"/>
          </a:xfrm>
          <a:prstGeom prst="rect">
            <a:avLst/>
          </a:prstGeom>
          <a:noFill/>
        </p:spPr>
        <p:txBody>
          <a:bodyPr wrap="square" rtlCol="0">
            <a:spAutoFit/>
          </a:bodyPr>
          <a:lstStyle/>
          <a:p>
            <a:r>
              <a:rPr lang="en-US" sz="2000" dirty="0" smtClean="0">
                <a:latin typeface="Arial" panose="020B0604020202020204" pitchFamily="34" charset="0"/>
                <a:cs typeface="Arial" panose="020B0604020202020204" pitchFamily="34" charset="0"/>
              </a:rPr>
              <a:t>FASTQ File</a:t>
            </a:r>
            <a:endParaRPr lang="en-US" sz="2000" dirty="0">
              <a:latin typeface="Arial" panose="020B0604020202020204" pitchFamily="34" charset="0"/>
              <a:cs typeface="Arial" panose="020B0604020202020204" pitchFamily="34" charset="0"/>
            </a:endParaRPr>
          </a:p>
        </p:txBody>
      </p:sp>
      <p:sp>
        <p:nvSpPr>
          <p:cNvPr id="7" name="TextBox 6"/>
          <p:cNvSpPr txBox="1"/>
          <p:nvPr/>
        </p:nvSpPr>
        <p:spPr>
          <a:xfrm>
            <a:off x="0" y="4086761"/>
            <a:ext cx="9144000" cy="1323439"/>
          </a:xfrm>
          <a:prstGeom prst="rect">
            <a:avLst/>
          </a:prstGeom>
          <a:noFill/>
        </p:spPr>
        <p:txBody>
          <a:bodyPr wrap="square" rtlCol="0">
            <a:spAutoFit/>
          </a:bodyPr>
          <a:lstStyle/>
          <a:p>
            <a:r>
              <a:rPr lang="en-US" sz="2000" dirty="0" smtClean="0">
                <a:latin typeface="Arial" panose="020B0604020202020204" pitchFamily="34" charset="0"/>
                <a:cs typeface="Arial" panose="020B0604020202020204" pitchFamily="34" charset="0"/>
              </a:rPr>
              <a:t>Line 1: begins with ‘@’ followed by sequence identifier</a:t>
            </a:r>
          </a:p>
          <a:p>
            <a:r>
              <a:rPr lang="en-US" sz="2000" dirty="0" smtClean="0">
                <a:latin typeface="Arial" panose="020B0604020202020204" pitchFamily="34" charset="0"/>
                <a:cs typeface="Arial" panose="020B0604020202020204" pitchFamily="34" charset="0"/>
              </a:rPr>
              <a:t>Line 2: raw sequence</a:t>
            </a:r>
          </a:p>
          <a:p>
            <a:r>
              <a:rPr lang="en-US" sz="2000" dirty="0" smtClean="0">
                <a:latin typeface="Arial" panose="020B0604020202020204" pitchFamily="34" charset="0"/>
                <a:cs typeface="Arial" panose="020B0604020202020204" pitchFamily="34" charset="0"/>
              </a:rPr>
              <a:t>Line 3: + </a:t>
            </a:r>
          </a:p>
          <a:p>
            <a:r>
              <a:rPr lang="en-US" sz="2000" dirty="0" smtClean="0">
                <a:latin typeface="Arial" panose="020B0604020202020204" pitchFamily="34" charset="0"/>
                <a:cs typeface="Arial" panose="020B0604020202020204" pitchFamily="34" charset="0"/>
              </a:rPr>
              <a:t>Line 4: base quality values for sequence in Line 2</a:t>
            </a:r>
            <a:endParaRPr lang="en-US" sz="2000" dirty="0">
              <a:latin typeface="Arial" panose="020B0604020202020204" pitchFamily="34" charset="0"/>
              <a:cs typeface="Arial" panose="020B0604020202020204" pitchFamily="34" charset="0"/>
            </a:endParaRPr>
          </a:p>
        </p:txBody>
      </p:sp>
      <p:cxnSp>
        <p:nvCxnSpPr>
          <p:cNvPr id="11" name="Straight Arrow Connector 10"/>
          <p:cNvCxnSpPr/>
          <p:nvPr/>
        </p:nvCxnSpPr>
        <p:spPr>
          <a:xfrm flipV="1">
            <a:off x="914400" y="2286000"/>
            <a:ext cx="0" cy="3048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533400" y="1828800"/>
            <a:ext cx="838200" cy="338554"/>
          </a:xfrm>
          <a:prstGeom prst="rect">
            <a:avLst/>
          </a:prstGeom>
          <a:noFill/>
        </p:spPr>
        <p:txBody>
          <a:bodyPr wrap="square" rtlCol="0">
            <a:spAutoFit/>
          </a:bodyPr>
          <a:lstStyle/>
          <a:p>
            <a:r>
              <a:rPr lang="en-US" sz="1600" dirty="0" smtClean="0">
                <a:latin typeface="Arial" panose="020B0604020202020204" pitchFamily="34" charset="0"/>
                <a:cs typeface="Arial" panose="020B0604020202020204" pitchFamily="34" charset="0"/>
              </a:rPr>
              <a:t>Lane #</a:t>
            </a:r>
            <a:endParaRPr lang="en-US" sz="1600" dirty="0">
              <a:latin typeface="Arial" panose="020B0604020202020204" pitchFamily="34" charset="0"/>
              <a:cs typeface="Arial" panose="020B0604020202020204" pitchFamily="34" charset="0"/>
            </a:endParaRPr>
          </a:p>
        </p:txBody>
      </p:sp>
      <p:cxnSp>
        <p:nvCxnSpPr>
          <p:cNvPr id="13" name="Straight Arrow Connector 12"/>
          <p:cNvCxnSpPr/>
          <p:nvPr/>
        </p:nvCxnSpPr>
        <p:spPr>
          <a:xfrm flipV="1">
            <a:off x="1371600" y="1600200"/>
            <a:ext cx="0" cy="9906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1066800" y="1219200"/>
            <a:ext cx="838200" cy="338554"/>
          </a:xfrm>
          <a:prstGeom prst="rect">
            <a:avLst/>
          </a:prstGeom>
          <a:noFill/>
        </p:spPr>
        <p:txBody>
          <a:bodyPr wrap="square" rtlCol="0">
            <a:spAutoFit/>
          </a:bodyPr>
          <a:lstStyle/>
          <a:p>
            <a:r>
              <a:rPr lang="en-US" sz="1600" dirty="0" smtClean="0">
                <a:latin typeface="Arial" panose="020B0604020202020204" pitchFamily="34" charset="0"/>
                <a:cs typeface="Arial" panose="020B0604020202020204" pitchFamily="34" charset="0"/>
              </a:rPr>
              <a:t>Tile #</a:t>
            </a:r>
            <a:endParaRPr lang="en-US" sz="1600" dirty="0">
              <a:latin typeface="Arial" panose="020B0604020202020204" pitchFamily="34" charset="0"/>
              <a:cs typeface="Arial" panose="020B0604020202020204" pitchFamily="34" charset="0"/>
            </a:endParaRPr>
          </a:p>
        </p:txBody>
      </p:sp>
      <p:cxnSp>
        <p:nvCxnSpPr>
          <p:cNvPr id="16" name="Straight Arrow Connector 15"/>
          <p:cNvCxnSpPr/>
          <p:nvPr/>
        </p:nvCxnSpPr>
        <p:spPr>
          <a:xfrm flipV="1">
            <a:off x="533400" y="1295400"/>
            <a:ext cx="0" cy="12954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0" y="990600"/>
            <a:ext cx="2362200" cy="307777"/>
          </a:xfrm>
          <a:prstGeom prst="rect">
            <a:avLst/>
          </a:prstGeom>
          <a:noFill/>
        </p:spPr>
        <p:txBody>
          <a:bodyPr wrap="square" rtlCol="0">
            <a:spAutoFit/>
          </a:bodyPr>
          <a:lstStyle/>
          <a:p>
            <a:r>
              <a:rPr lang="en-US" sz="1400" dirty="0" smtClean="0">
                <a:latin typeface="Arial" panose="020B0604020202020204" pitchFamily="34" charset="0"/>
                <a:cs typeface="Arial" panose="020B0604020202020204" pitchFamily="34" charset="0"/>
              </a:rPr>
              <a:t>INSTRUMENT NAME</a:t>
            </a:r>
            <a:endParaRPr lang="en-US" sz="1400" dirty="0">
              <a:latin typeface="Arial" panose="020B0604020202020204" pitchFamily="34" charset="0"/>
              <a:cs typeface="Arial" panose="020B0604020202020204" pitchFamily="34" charset="0"/>
            </a:endParaRPr>
          </a:p>
        </p:txBody>
      </p:sp>
      <p:cxnSp>
        <p:nvCxnSpPr>
          <p:cNvPr id="20" name="Straight Arrow Connector 19"/>
          <p:cNvCxnSpPr/>
          <p:nvPr/>
        </p:nvCxnSpPr>
        <p:spPr>
          <a:xfrm flipV="1">
            <a:off x="1752600" y="1905000"/>
            <a:ext cx="0" cy="6858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2" name="TextBox 21"/>
          <p:cNvSpPr txBox="1"/>
          <p:nvPr/>
        </p:nvSpPr>
        <p:spPr>
          <a:xfrm>
            <a:off x="1524000" y="1524000"/>
            <a:ext cx="381000" cy="338554"/>
          </a:xfrm>
          <a:prstGeom prst="rect">
            <a:avLst/>
          </a:prstGeom>
          <a:noFill/>
        </p:spPr>
        <p:txBody>
          <a:bodyPr wrap="square" rtlCol="0">
            <a:spAutoFit/>
          </a:bodyPr>
          <a:lstStyle/>
          <a:p>
            <a:pPr algn="ctr"/>
            <a:r>
              <a:rPr lang="en-US" sz="1600" dirty="0" smtClean="0">
                <a:latin typeface="Arial" panose="020B0604020202020204" pitchFamily="34" charset="0"/>
                <a:cs typeface="Arial" panose="020B0604020202020204" pitchFamily="34" charset="0"/>
              </a:rPr>
              <a:t>X</a:t>
            </a:r>
            <a:endParaRPr lang="en-US" sz="1600" dirty="0">
              <a:latin typeface="Arial" panose="020B0604020202020204" pitchFamily="34" charset="0"/>
              <a:cs typeface="Arial" panose="020B0604020202020204" pitchFamily="34" charset="0"/>
            </a:endParaRPr>
          </a:p>
        </p:txBody>
      </p:sp>
      <p:sp>
        <p:nvSpPr>
          <p:cNvPr id="23" name="TextBox 22"/>
          <p:cNvSpPr txBox="1"/>
          <p:nvPr/>
        </p:nvSpPr>
        <p:spPr>
          <a:xfrm>
            <a:off x="2057400" y="1524000"/>
            <a:ext cx="381000" cy="338554"/>
          </a:xfrm>
          <a:prstGeom prst="rect">
            <a:avLst/>
          </a:prstGeom>
          <a:noFill/>
        </p:spPr>
        <p:txBody>
          <a:bodyPr wrap="square" rtlCol="0">
            <a:spAutoFit/>
          </a:bodyPr>
          <a:lstStyle/>
          <a:p>
            <a:pPr algn="ctr"/>
            <a:r>
              <a:rPr lang="en-US" sz="1600" dirty="0">
                <a:latin typeface="Arial" panose="020B0604020202020204" pitchFamily="34" charset="0"/>
                <a:cs typeface="Arial" panose="020B0604020202020204" pitchFamily="34" charset="0"/>
              </a:rPr>
              <a:t>Y</a:t>
            </a:r>
            <a:endParaRPr lang="en-US" sz="1600" dirty="0">
              <a:latin typeface="Arial" panose="020B0604020202020204" pitchFamily="34" charset="0"/>
              <a:cs typeface="Arial" panose="020B0604020202020204" pitchFamily="34" charset="0"/>
            </a:endParaRPr>
          </a:p>
        </p:txBody>
      </p:sp>
      <p:cxnSp>
        <p:nvCxnSpPr>
          <p:cNvPr id="24" name="Straight Arrow Connector 23"/>
          <p:cNvCxnSpPr/>
          <p:nvPr/>
        </p:nvCxnSpPr>
        <p:spPr>
          <a:xfrm flipV="1">
            <a:off x="2286000" y="1905000"/>
            <a:ext cx="0" cy="6858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flipV="1">
            <a:off x="2743200" y="1905000"/>
            <a:ext cx="0" cy="6858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6" name="TextBox 25"/>
          <p:cNvSpPr txBox="1"/>
          <p:nvPr/>
        </p:nvSpPr>
        <p:spPr>
          <a:xfrm>
            <a:off x="1981200" y="1143000"/>
            <a:ext cx="1524000" cy="584776"/>
          </a:xfrm>
          <a:prstGeom prst="rect">
            <a:avLst/>
          </a:prstGeom>
          <a:noFill/>
        </p:spPr>
        <p:txBody>
          <a:bodyPr wrap="square" rtlCol="0">
            <a:spAutoFit/>
          </a:bodyPr>
          <a:lstStyle/>
          <a:p>
            <a:pPr algn="ctr"/>
            <a:r>
              <a:rPr lang="en-US" sz="1600" dirty="0" smtClean="0">
                <a:latin typeface="Arial" panose="020B0604020202020204" pitchFamily="34" charset="0"/>
                <a:cs typeface="Arial" panose="020B0604020202020204" pitchFamily="34" charset="0"/>
              </a:rPr>
              <a:t>ADAPTOR INDEX</a:t>
            </a:r>
            <a:endParaRPr lang="en-US" sz="1600" dirty="0">
              <a:latin typeface="Arial" panose="020B0604020202020204" pitchFamily="34" charset="0"/>
              <a:cs typeface="Arial" panose="020B0604020202020204" pitchFamily="34" charset="0"/>
            </a:endParaRPr>
          </a:p>
        </p:txBody>
      </p:sp>
      <p:cxnSp>
        <p:nvCxnSpPr>
          <p:cNvPr id="27" name="Straight Arrow Connector 26"/>
          <p:cNvCxnSpPr/>
          <p:nvPr/>
        </p:nvCxnSpPr>
        <p:spPr>
          <a:xfrm flipV="1">
            <a:off x="2971800" y="1905000"/>
            <a:ext cx="0" cy="6858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8" name="TextBox 27"/>
          <p:cNvSpPr txBox="1"/>
          <p:nvPr/>
        </p:nvSpPr>
        <p:spPr>
          <a:xfrm>
            <a:off x="2971800" y="1676400"/>
            <a:ext cx="1524000" cy="584776"/>
          </a:xfrm>
          <a:prstGeom prst="rect">
            <a:avLst/>
          </a:prstGeom>
          <a:noFill/>
        </p:spPr>
        <p:txBody>
          <a:bodyPr wrap="square" rtlCol="0">
            <a:spAutoFit/>
          </a:bodyPr>
          <a:lstStyle/>
          <a:p>
            <a:pPr algn="ctr"/>
            <a:r>
              <a:rPr lang="en-US" sz="1600" dirty="0" smtClean="0">
                <a:latin typeface="Arial" panose="020B0604020202020204" pitchFamily="34" charset="0"/>
                <a:cs typeface="Arial" panose="020B0604020202020204" pitchFamily="34" charset="0"/>
              </a:rPr>
              <a:t>SINGLE END READ</a:t>
            </a:r>
            <a:endParaRPr lang="en-US"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705065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111443"/>
            <a:ext cx="9144000" cy="492443"/>
          </a:xfrm>
          <a:prstGeom prst="rect">
            <a:avLst/>
          </a:prstGeom>
          <a:noFill/>
        </p:spPr>
        <p:txBody>
          <a:bodyPr wrap="square" rtlCol="0">
            <a:spAutoFit/>
          </a:bodyPr>
          <a:lstStyle/>
          <a:p>
            <a:pPr algn="ctr"/>
            <a:r>
              <a:rPr lang="en-US" sz="2600" dirty="0" smtClean="0">
                <a:latin typeface="Arial" panose="020B0604020202020204" pitchFamily="34" charset="0"/>
                <a:cs typeface="Arial" panose="020B0604020202020204" pitchFamily="34" charset="0"/>
              </a:rPr>
              <a:t>GALAXY</a:t>
            </a:r>
            <a:endParaRPr lang="en-US" sz="2600" dirty="0">
              <a:latin typeface="Arial" panose="020B0604020202020204" pitchFamily="34" charset="0"/>
              <a:cs typeface="Arial" panose="020B0604020202020204" pitchFamily="34" charset="0"/>
            </a:endParaRPr>
          </a:p>
        </p:txBody>
      </p:sp>
      <p:sp>
        <p:nvSpPr>
          <p:cNvPr id="4" name="TextBox 3"/>
          <p:cNvSpPr txBox="1"/>
          <p:nvPr/>
        </p:nvSpPr>
        <p:spPr>
          <a:xfrm>
            <a:off x="0" y="4687431"/>
            <a:ext cx="9144000" cy="2246769"/>
          </a:xfrm>
          <a:prstGeom prst="rect">
            <a:avLst/>
          </a:prstGeom>
          <a:noFill/>
        </p:spPr>
        <p:txBody>
          <a:bodyPr wrap="square" rtlCol="0">
            <a:spAutoFit/>
          </a:bodyPr>
          <a:lstStyle/>
          <a:p>
            <a:pPr algn="ctr"/>
            <a:r>
              <a:rPr lang="en-US" sz="2000" dirty="0" smtClean="0">
                <a:latin typeface="Arial" panose="020B0604020202020204" pitchFamily="34" charset="0"/>
                <a:cs typeface="Arial" panose="020B0604020202020204" pitchFamily="34" charset="0"/>
              </a:rPr>
              <a:t>User friendly web interface for processing and analyzing Sequencing Data</a:t>
            </a:r>
          </a:p>
          <a:p>
            <a:pPr algn="ctr"/>
            <a:r>
              <a:rPr lang="en-US" sz="2000" dirty="0" smtClean="0">
                <a:latin typeface="Arial" panose="020B0604020202020204" pitchFamily="34" charset="0"/>
                <a:cs typeface="Arial" panose="020B0604020202020204" pitchFamily="34" charset="0"/>
              </a:rPr>
              <a:t>Galaxy has also been installed on the </a:t>
            </a:r>
            <a:r>
              <a:rPr lang="en-US" sz="2000" dirty="0" err="1" smtClean="0">
                <a:latin typeface="Arial" panose="020B0604020202020204" pitchFamily="34" charset="0"/>
                <a:cs typeface="Arial" panose="020B0604020202020204" pitchFamily="34" charset="0"/>
              </a:rPr>
              <a:t>Optiplex</a:t>
            </a:r>
            <a:r>
              <a:rPr lang="en-US" sz="2000" dirty="0" smtClean="0">
                <a:latin typeface="Arial" panose="020B0604020202020204" pitchFamily="34" charset="0"/>
                <a:cs typeface="Arial" panose="020B0604020202020204" pitchFamily="34" charset="0"/>
              </a:rPr>
              <a:t> 990</a:t>
            </a:r>
          </a:p>
          <a:p>
            <a:pPr algn="ctr"/>
            <a:r>
              <a:rPr lang="en-US" sz="2000" dirty="0" smtClean="0">
                <a:latin typeface="Arial" panose="020B0604020202020204" pitchFamily="34" charset="0"/>
                <a:cs typeface="Arial" panose="020B0604020202020204" pitchFamily="34" charset="0"/>
              </a:rPr>
              <a:t>Allows for application of workflows – enable automated processing and mapping of data</a:t>
            </a:r>
          </a:p>
          <a:p>
            <a:pPr algn="ctr"/>
            <a:r>
              <a:rPr lang="en-US" sz="2000" dirty="0" smtClean="0">
                <a:latin typeface="Arial" panose="020B0604020202020204" pitchFamily="34" charset="0"/>
                <a:cs typeface="Arial" panose="020B0604020202020204" pitchFamily="34" charset="0"/>
              </a:rPr>
              <a:t>Can add tools to the galaxy toolbox </a:t>
            </a:r>
            <a:endParaRPr lang="en-US" sz="2000" dirty="0" smtClean="0">
              <a:latin typeface="Arial" panose="020B0604020202020204" pitchFamily="34" charset="0"/>
              <a:cs typeface="Arial" panose="020B0604020202020204" pitchFamily="34" charset="0"/>
            </a:endParaRPr>
          </a:p>
          <a:p>
            <a:pPr algn="ctr"/>
            <a:r>
              <a:rPr lang="en-US" sz="2000" dirty="0" smtClean="0">
                <a:latin typeface="Arial" panose="020B0604020202020204" pitchFamily="34" charset="0"/>
                <a:cs typeface="Arial" panose="020B0604020202020204" pitchFamily="34" charset="0"/>
              </a:rPr>
              <a:t>Obtain a Galaxy account linked to the hoffman2 cluster for higher processing power – email </a:t>
            </a:r>
            <a:r>
              <a:rPr lang="en-US" sz="2000" dirty="0" err="1" smtClean="0">
                <a:latin typeface="Arial" panose="020B0604020202020204" pitchFamily="34" charset="0"/>
                <a:cs typeface="Arial" panose="020B0604020202020204" pitchFamily="34" charset="0"/>
              </a:rPr>
              <a:t>Weihong</a:t>
            </a:r>
            <a:r>
              <a:rPr lang="en-US" sz="2000" dirty="0" smtClean="0">
                <a:latin typeface="Arial" panose="020B0604020202020204" pitchFamily="34" charset="0"/>
                <a:cs typeface="Arial" panose="020B0604020202020204" pitchFamily="34" charset="0"/>
              </a:rPr>
              <a:t> Yan (</a:t>
            </a:r>
            <a:r>
              <a:rPr lang="en-US" sz="2000" dirty="0" err="1" smtClean="0">
                <a:latin typeface="Arial" panose="020B0604020202020204" pitchFamily="34" charset="0"/>
                <a:cs typeface="Arial" panose="020B0604020202020204" pitchFamily="34" charset="0"/>
              </a:rPr>
              <a:t>wyan@chem.ucla.edu</a:t>
            </a:r>
            <a:r>
              <a:rPr lang="en-US" sz="2000" dirty="0" smtClean="0">
                <a:latin typeface="Arial" panose="020B0604020202020204" pitchFamily="34" charset="0"/>
                <a:cs typeface="Arial" panose="020B0604020202020204" pitchFamily="34" charset="0"/>
              </a:rPr>
              <a:t>)</a:t>
            </a:r>
            <a:endParaRPr lang="en-US" sz="2000" dirty="0">
              <a:latin typeface="Arial" panose="020B0604020202020204" pitchFamily="34" charset="0"/>
              <a:cs typeface="Arial" panose="020B0604020202020204" pitchFamily="34" charset="0"/>
            </a:endParaRPr>
          </a:p>
        </p:txBody>
      </p:sp>
      <p:pic>
        <p:nvPicPr>
          <p:cNvPr id="5" name="Picture 4" descr="Screen Shot 2013-08-09 at 8.56.51 AM.png"/>
          <p:cNvPicPr>
            <a:picLocks noChangeAspect="1"/>
          </p:cNvPicPr>
          <p:nvPr/>
        </p:nvPicPr>
        <p:blipFill rotWithShape="1">
          <a:blip r:embed="rId2">
            <a:extLst>
              <a:ext uri="{28A0092B-C50C-407E-A947-70E740481C1C}">
                <a14:useLocalDpi xmlns:a14="http://schemas.microsoft.com/office/drawing/2010/main" val="0"/>
              </a:ext>
            </a:extLst>
          </a:blip>
          <a:srcRect b="3168"/>
          <a:stretch/>
        </p:blipFill>
        <p:spPr>
          <a:xfrm>
            <a:off x="25894" y="304800"/>
            <a:ext cx="9144000" cy="4449935"/>
          </a:xfrm>
          <a:prstGeom prst="rect">
            <a:avLst/>
          </a:prstGeom>
        </p:spPr>
      </p:pic>
      <p:cxnSp>
        <p:nvCxnSpPr>
          <p:cNvPr id="7" name="Straight Arrow Connector 6"/>
          <p:cNvCxnSpPr/>
          <p:nvPr/>
        </p:nvCxnSpPr>
        <p:spPr>
          <a:xfrm flipH="1" flipV="1">
            <a:off x="5181600" y="1143000"/>
            <a:ext cx="457200" cy="685800"/>
          </a:xfrm>
          <a:prstGeom prst="straightConnector1">
            <a:avLst/>
          </a:prstGeom>
          <a:ln>
            <a:solidFill>
              <a:schemeClr val="bg1"/>
            </a:solidFill>
            <a:tailEnd type="arrow"/>
          </a:ln>
          <a:effectLst/>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5410200" y="1981200"/>
            <a:ext cx="1676400" cy="892552"/>
          </a:xfrm>
          <a:prstGeom prst="rect">
            <a:avLst/>
          </a:prstGeom>
          <a:noFill/>
        </p:spPr>
        <p:txBody>
          <a:bodyPr wrap="square" rtlCol="0">
            <a:spAutoFit/>
          </a:bodyPr>
          <a:lstStyle/>
          <a:p>
            <a:pPr algn="ctr"/>
            <a:r>
              <a:rPr lang="en-US" sz="2600" dirty="0" smtClean="0">
                <a:solidFill>
                  <a:srgbClr val="FF0000"/>
                </a:solidFill>
                <a:latin typeface="Arial" panose="020B0604020202020204" pitchFamily="34" charset="0"/>
                <a:cs typeface="Arial" panose="020B0604020202020204" pitchFamily="34" charset="0"/>
              </a:rPr>
              <a:t>Video tutorials</a:t>
            </a:r>
            <a:endParaRPr lang="en-US" sz="2600" dirty="0">
              <a:solidFill>
                <a:srgbClr val="FF0000"/>
              </a:solidFill>
              <a:latin typeface="Arial" panose="020B0604020202020204" pitchFamily="34" charset="0"/>
              <a:cs typeface="Arial" panose="020B0604020202020204" pitchFamily="34" charset="0"/>
            </a:endParaRPr>
          </a:p>
        </p:txBody>
      </p:sp>
      <p:cxnSp>
        <p:nvCxnSpPr>
          <p:cNvPr id="10" name="Straight Arrow Connector 9"/>
          <p:cNvCxnSpPr/>
          <p:nvPr/>
        </p:nvCxnSpPr>
        <p:spPr>
          <a:xfrm flipV="1">
            <a:off x="3429000" y="1219200"/>
            <a:ext cx="685800" cy="609600"/>
          </a:xfrm>
          <a:prstGeom prst="straightConnector1">
            <a:avLst/>
          </a:prstGeom>
          <a:ln>
            <a:solidFill>
              <a:schemeClr val="bg1"/>
            </a:solidFill>
            <a:tailEnd type="arrow"/>
          </a:ln>
          <a:effectLst/>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2362200" y="1828800"/>
            <a:ext cx="1676400" cy="892552"/>
          </a:xfrm>
          <a:prstGeom prst="rect">
            <a:avLst/>
          </a:prstGeom>
          <a:noFill/>
        </p:spPr>
        <p:txBody>
          <a:bodyPr wrap="square" rtlCol="0">
            <a:spAutoFit/>
          </a:bodyPr>
          <a:lstStyle/>
          <a:p>
            <a:pPr algn="ctr"/>
            <a:r>
              <a:rPr lang="en-US" sz="2600" dirty="0" smtClean="0">
                <a:solidFill>
                  <a:srgbClr val="FF0000"/>
                </a:solidFill>
                <a:latin typeface="Arial" panose="020B0604020202020204" pitchFamily="34" charset="0"/>
                <a:cs typeface="Arial" panose="020B0604020202020204" pitchFamily="34" charset="0"/>
              </a:rPr>
              <a:t>Published workflows </a:t>
            </a:r>
            <a:endParaRPr lang="en-US" sz="26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603355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2461" y="152400"/>
            <a:ext cx="9144000" cy="492443"/>
          </a:xfrm>
          <a:prstGeom prst="rect">
            <a:avLst/>
          </a:prstGeom>
          <a:noFill/>
        </p:spPr>
        <p:txBody>
          <a:bodyPr wrap="square" rtlCol="0">
            <a:spAutoFit/>
          </a:bodyPr>
          <a:lstStyle/>
          <a:p>
            <a:pPr algn="ctr"/>
            <a:r>
              <a:rPr lang="en-US" sz="2600" dirty="0" smtClean="0">
                <a:latin typeface="Arial" panose="020B0604020202020204" pitchFamily="34" charset="0"/>
                <a:cs typeface="Arial" panose="020B0604020202020204" pitchFamily="34" charset="0"/>
              </a:rPr>
              <a:t>My RNA Seq Workflow</a:t>
            </a:r>
            <a:endParaRPr lang="en-US" sz="2600" dirty="0">
              <a:latin typeface="Arial" panose="020B0604020202020204" pitchFamily="34" charset="0"/>
              <a:cs typeface="Arial" panose="020B0604020202020204" pitchFamily="34" charset="0"/>
            </a:endParaRPr>
          </a:p>
        </p:txBody>
      </p:sp>
      <p:pic>
        <p:nvPicPr>
          <p:cNvPr id="4" name="Picture 3" descr="Screen Shot 2013-08-09 at 9.15.55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09555"/>
            <a:ext cx="9144000" cy="6122211"/>
          </a:xfrm>
          <a:prstGeom prst="rect">
            <a:avLst/>
          </a:prstGeom>
        </p:spPr>
      </p:pic>
      <p:sp>
        <p:nvSpPr>
          <p:cNvPr id="5" name="Right Brace 4"/>
          <p:cNvSpPr/>
          <p:nvPr/>
        </p:nvSpPr>
        <p:spPr>
          <a:xfrm>
            <a:off x="6705600" y="4648200"/>
            <a:ext cx="152400" cy="457200"/>
          </a:xfrm>
          <a:prstGeom prst="rightBrace">
            <a:avLst/>
          </a:prstGeom>
          <a:ln>
            <a:tailEnd type="arrow"/>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 name="TextBox 5"/>
          <p:cNvSpPr txBox="1"/>
          <p:nvPr/>
        </p:nvSpPr>
        <p:spPr>
          <a:xfrm>
            <a:off x="6858000" y="4495800"/>
            <a:ext cx="2209800" cy="892552"/>
          </a:xfrm>
          <a:prstGeom prst="rect">
            <a:avLst/>
          </a:prstGeom>
          <a:noFill/>
        </p:spPr>
        <p:txBody>
          <a:bodyPr wrap="square" rtlCol="0">
            <a:spAutoFit/>
          </a:bodyPr>
          <a:lstStyle/>
          <a:p>
            <a:pPr algn="ctr"/>
            <a:r>
              <a:rPr lang="en-US" sz="2600" dirty="0" smtClean="0">
                <a:solidFill>
                  <a:srgbClr val="FF0000"/>
                </a:solidFill>
                <a:latin typeface="Arial" panose="020B0604020202020204" pitchFamily="34" charset="0"/>
                <a:cs typeface="Arial" panose="020B0604020202020204" pitchFamily="34" charset="0"/>
              </a:rPr>
              <a:t>Work in progress</a:t>
            </a:r>
            <a:endParaRPr lang="en-US" sz="26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082884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36155"/>
            <a:ext cx="9144000" cy="492443"/>
          </a:xfrm>
          <a:prstGeom prst="rect">
            <a:avLst/>
          </a:prstGeom>
          <a:noFill/>
        </p:spPr>
        <p:txBody>
          <a:bodyPr wrap="square" rtlCol="0">
            <a:spAutoFit/>
          </a:bodyPr>
          <a:lstStyle/>
          <a:p>
            <a:pPr algn="ctr"/>
            <a:r>
              <a:rPr lang="en-US" sz="2600" dirty="0" smtClean="0">
                <a:latin typeface="Arial" panose="020B0604020202020204" pitchFamily="34" charset="0"/>
                <a:cs typeface="Arial" panose="020B0604020202020204" pitchFamily="34" charset="0"/>
              </a:rPr>
              <a:t>Quality Control</a:t>
            </a:r>
            <a:endParaRPr lang="en-US" sz="2600" dirty="0">
              <a:latin typeface="Arial" panose="020B0604020202020204" pitchFamily="34" charset="0"/>
              <a:cs typeface="Arial" panose="020B0604020202020204" pitchFamily="34" charset="0"/>
            </a:endParaRPr>
          </a:p>
        </p:txBody>
      </p:sp>
      <p:sp>
        <p:nvSpPr>
          <p:cNvPr id="3" name="TextBox 2"/>
          <p:cNvSpPr txBox="1"/>
          <p:nvPr/>
        </p:nvSpPr>
        <p:spPr>
          <a:xfrm>
            <a:off x="0" y="402848"/>
            <a:ext cx="9144000" cy="646331"/>
          </a:xfrm>
          <a:prstGeom prst="rect">
            <a:avLst/>
          </a:prstGeom>
          <a:noFill/>
        </p:spPr>
        <p:txBody>
          <a:bodyPr wrap="square" rtlCol="0">
            <a:spAutoFit/>
          </a:bodyPr>
          <a:lstStyle/>
          <a:p>
            <a:r>
              <a:rPr lang="en-US" u="sng" dirty="0" smtClean="0">
                <a:latin typeface="Arial" panose="020B0604020202020204" pitchFamily="34" charset="0"/>
                <a:cs typeface="Arial" panose="020B0604020202020204" pitchFamily="34" charset="0"/>
              </a:rPr>
              <a:t>FASTQ Groomer</a:t>
            </a:r>
            <a:r>
              <a:rPr lang="en-US" dirty="0" smtClean="0">
                <a:latin typeface="Arial" panose="020B0604020202020204" pitchFamily="34" charset="0"/>
                <a:cs typeface="Arial" panose="020B0604020202020204" pitchFamily="34" charset="0"/>
              </a:rPr>
              <a:t>: converts FASTQ data from different sources</a:t>
            </a:r>
          </a:p>
          <a:p>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ie</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Illumina</a:t>
            </a:r>
            <a:r>
              <a:rPr lang="en-US" dirty="0" smtClean="0">
                <a:latin typeface="Arial" panose="020B0604020202020204" pitchFamily="34" charset="0"/>
                <a:cs typeface="Arial" panose="020B0604020202020204" pitchFamily="34" charset="0"/>
              </a:rPr>
              <a:t>, 454 Sequence </a:t>
            </a:r>
            <a:r>
              <a:rPr lang="en-US" dirty="0" err="1" smtClean="0">
                <a:latin typeface="Arial" panose="020B0604020202020204" pitchFamily="34" charset="0"/>
                <a:cs typeface="Arial" panose="020B0604020202020204" pitchFamily="34" charset="0"/>
              </a:rPr>
              <a:t>etc</a:t>
            </a:r>
            <a:r>
              <a:rPr lang="en-US" dirty="0" smtClean="0">
                <a:latin typeface="Arial" panose="020B0604020202020204" pitchFamily="34" charset="0"/>
                <a:cs typeface="Arial" panose="020B0604020202020204" pitchFamily="34" charset="0"/>
              </a:rPr>
              <a:t>) to a consensus FASTQ file </a:t>
            </a:r>
            <a:endParaRPr lang="en-US" dirty="0">
              <a:latin typeface="Arial" panose="020B0604020202020204" pitchFamily="34" charset="0"/>
              <a:cs typeface="Arial" panose="020B0604020202020204" pitchFamily="34" charset="0"/>
            </a:endParaRPr>
          </a:p>
        </p:txBody>
      </p:sp>
      <p:sp>
        <p:nvSpPr>
          <p:cNvPr id="4" name="TextBox 3"/>
          <p:cNvSpPr txBox="1"/>
          <p:nvPr/>
        </p:nvSpPr>
        <p:spPr>
          <a:xfrm>
            <a:off x="0" y="938987"/>
            <a:ext cx="9144000" cy="2185213"/>
          </a:xfrm>
          <a:prstGeom prst="rect">
            <a:avLst/>
          </a:prstGeom>
          <a:noFill/>
        </p:spPr>
        <p:txBody>
          <a:bodyPr wrap="square" rtlCol="0">
            <a:spAutoFit/>
          </a:bodyPr>
          <a:lstStyle/>
          <a:p>
            <a:r>
              <a:rPr lang="en-US" u="sng" dirty="0" smtClean="0">
                <a:latin typeface="Arial" panose="020B0604020202020204" pitchFamily="34" charset="0"/>
                <a:cs typeface="Arial" panose="020B0604020202020204" pitchFamily="34" charset="0"/>
              </a:rPr>
              <a:t>FASTQ QC</a:t>
            </a:r>
            <a:r>
              <a:rPr lang="en-US" dirty="0" smtClean="0">
                <a:latin typeface="Arial" panose="020B0604020202020204" pitchFamily="34" charset="0"/>
                <a:cs typeface="Arial" panose="020B0604020202020204" pitchFamily="34" charset="0"/>
              </a:rPr>
              <a:t>: assesses base quality of sequence reads</a:t>
            </a:r>
          </a:p>
          <a:p>
            <a:r>
              <a:rPr lang="en-US" sz="2000" dirty="0">
                <a:latin typeface="Arial" panose="020B0604020202020204" pitchFamily="34" charset="0"/>
                <a:cs typeface="Arial" panose="020B0604020202020204" pitchFamily="34" charset="0"/>
              </a:rPr>
              <a:t>	</a:t>
            </a:r>
            <a:r>
              <a:rPr lang="en-US" sz="1600" dirty="0" smtClean="0">
                <a:latin typeface="Arial" panose="020B0604020202020204" pitchFamily="34" charset="0"/>
                <a:cs typeface="Arial" panose="020B0604020202020204" pitchFamily="34" charset="0"/>
              </a:rPr>
              <a:t>Per base sequence quality</a:t>
            </a:r>
          </a:p>
          <a:p>
            <a:r>
              <a:rPr lang="en-US" sz="1600" dirty="0">
                <a:latin typeface="Arial" panose="020B0604020202020204" pitchFamily="34" charset="0"/>
                <a:cs typeface="Arial" panose="020B0604020202020204" pitchFamily="34" charset="0"/>
              </a:rPr>
              <a:t>	</a:t>
            </a:r>
            <a:r>
              <a:rPr lang="en-US" sz="1600" dirty="0" smtClean="0">
                <a:latin typeface="Arial" panose="020B0604020202020204" pitchFamily="34" charset="0"/>
                <a:cs typeface="Arial" panose="020B0604020202020204" pitchFamily="34" charset="0"/>
              </a:rPr>
              <a:t>per sequence quality scores</a:t>
            </a:r>
          </a:p>
          <a:p>
            <a:r>
              <a:rPr lang="en-US" sz="1600" dirty="0">
                <a:latin typeface="Arial" panose="020B0604020202020204" pitchFamily="34" charset="0"/>
                <a:cs typeface="Arial" panose="020B0604020202020204" pitchFamily="34" charset="0"/>
              </a:rPr>
              <a:t>	</a:t>
            </a:r>
            <a:r>
              <a:rPr lang="en-US" sz="1600" dirty="0" smtClean="0">
                <a:latin typeface="Arial" panose="020B0604020202020204" pitchFamily="34" charset="0"/>
                <a:cs typeface="Arial" panose="020B0604020202020204" pitchFamily="34" charset="0"/>
              </a:rPr>
              <a:t>GC content</a:t>
            </a:r>
          </a:p>
          <a:p>
            <a:r>
              <a:rPr lang="en-US" sz="1600" dirty="0">
                <a:latin typeface="Arial" panose="020B0604020202020204" pitchFamily="34" charset="0"/>
                <a:cs typeface="Arial" panose="020B0604020202020204" pitchFamily="34" charset="0"/>
              </a:rPr>
              <a:t>	</a:t>
            </a:r>
            <a:r>
              <a:rPr lang="en-US" sz="1600" dirty="0" smtClean="0">
                <a:latin typeface="Arial" panose="020B0604020202020204" pitchFamily="34" charset="0"/>
                <a:cs typeface="Arial" panose="020B0604020202020204" pitchFamily="34" charset="0"/>
              </a:rPr>
              <a:t>Sequence Length</a:t>
            </a:r>
          </a:p>
          <a:p>
            <a:r>
              <a:rPr lang="en-US" sz="1600" dirty="0">
                <a:latin typeface="Arial" panose="020B0604020202020204" pitchFamily="34" charset="0"/>
                <a:cs typeface="Arial" panose="020B0604020202020204" pitchFamily="34" charset="0"/>
              </a:rPr>
              <a:t>	</a:t>
            </a:r>
            <a:r>
              <a:rPr lang="en-US" sz="1600" dirty="0" smtClean="0">
                <a:latin typeface="Arial" panose="020B0604020202020204" pitchFamily="34" charset="0"/>
                <a:cs typeface="Arial" panose="020B0604020202020204" pitchFamily="34" charset="0"/>
              </a:rPr>
              <a:t>Sequence Duplication</a:t>
            </a:r>
          </a:p>
          <a:p>
            <a:r>
              <a:rPr lang="en-US" sz="1600" dirty="0">
                <a:latin typeface="Arial" panose="020B0604020202020204" pitchFamily="34" charset="0"/>
                <a:cs typeface="Arial" panose="020B0604020202020204" pitchFamily="34" charset="0"/>
              </a:rPr>
              <a:t>	</a:t>
            </a:r>
            <a:r>
              <a:rPr lang="en-US" sz="1600" dirty="0" smtClean="0">
                <a:latin typeface="Arial" panose="020B0604020202020204" pitchFamily="34" charset="0"/>
                <a:cs typeface="Arial" panose="020B0604020202020204" pitchFamily="34" charset="0"/>
              </a:rPr>
              <a:t>Overrepresented sequences</a:t>
            </a:r>
          </a:p>
          <a:p>
            <a:r>
              <a:rPr lang="en-US" sz="1600" dirty="0">
                <a:latin typeface="Arial" panose="020B0604020202020204" pitchFamily="34" charset="0"/>
                <a:cs typeface="Arial" panose="020B0604020202020204" pitchFamily="34" charset="0"/>
              </a:rPr>
              <a:t>	</a:t>
            </a:r>
            <a:r>
              <a:rPr lang="en-US" sz="1600" dirty="0" err="1" smtClean="0">
                <a:latin typeface="Arial" panose="020B0604020202020204" pitchFamily="34" charset="0"/>
                <a:cs typeface="Arial" panose="020B0604020202020204" pitchFamily="34" charset="0"/>
              </a:rPr>
              <a:t>Kmer</a:t>
            </a:r>
            <a:r>
              <a:rPr lang="en-US" sz="1600" dirty="0" smtClean="0">
                <a:latin typeface="Arial" panose="020B0604020202020204" pitchFamily="34" charset="0"/>
                <a:cs typeface="Arial" panose="020B0604020202020204" pitchFamily="34" charset="0"/>
              </a:rPr>
              <a:t> content</a:t>
            </a:r>
            <a:endParaRPr lang="en-US" sz="1600" dirty="0" smtClean="0">
              <a:latin typeface="Arial" panose="020B0604020202020204" pitchFamily="34" charset="0"/>
              <a:cs typeface="Arial" panose="020B0604020202020204" pitchFamily="34" charset="0"/>
            </a:endParaRPr>
          </a:p>
        </p:txBody>
      </p:sp>
      <p:pic>
        <p:nvPicPr>
          <p:cNvPr id="5" name="Picture 4"/>
          <p:cNvPicPr>
            <a:picLocks noChangeAspect="1"/>
          </p:cNvPicPr>
          <p:nvPr/>
        </p:nvPicPr>
        <p:blipFill>
          <a:blip r:embed="rId3"/>
          <a:stretch>
            <a:fillRect/>
          </a:stretch>
        </p:blipFill>
        <p:spPr>
          <a:xfrm>
            <a:off x="8594" y="3790950"/>
            <a:ext cx="4064000" cy="3048000"/>
          </a:xfrm>
          <a:prstGeom prst="rect">
            <a:avLst/>
          </a:prstGeom>
        </p:spPr>
      </p:pic>
      <p:sp>
        <p:nvSpPr>
          <p:cNvPr id="6" name="TextBox 5"/>
          <p:cNvSpPr txBox="1"/>
          <p:nvPr/>
        </p:nvSpPr>
        <p:spPr>
          <a:xfrm>
            <a:off x="3657600" y="4171950"/>
            <a:ext cx="1752600" cy="338554"/>
          </a:xfrm>
          <a:prstGeom prst="rect">
            <a:avLst/>
          </a:prstGeom>
          <a:noFill/>
        </p:spPr>
        <p:txBody>
          <a:bodyPr wrap="square" rtlCol="0">
            <a:spAutoFit/>
          </a:bodyPr>
          <a:lstStyle/>
          <a:p>
            <a:pPr algn="ctr"/>
            <a:r>
              <a:rPr lang="en-US" sz="1600" dirty="0" err="1" smtClean="0">
                <a:latin typeface="Arial" panose="020B0604020202020204" pitchFamily="34" charset="0"/>
                <a:cs typeface="Arial" panose="020B0604020202020204" pitchFamily="34" charset="0"/>
              </a:rPr>
              <a:t>Genhong</a:t>
            </a:r>
            <a:endParaRPr lang="en-US" sz="1600" dirty="0">
              <a:latin typeface="Arial" panose="020B0604020202020204" pitchFamily="34" charset="0"/>
              <a:cs typeface="Arial" panose="020B0604020202020204" pitchFamily="34" charset="0"/>
            </a:endParaRPr>
          </a:p>
        </p:txBody>
      </p:sp>
      <p:sp>
        <p:nvSpPr>
          <p:cNvPr id="7" name="TextBox 6"/>
          <p:cNvSpPr txBox="1"/>
          <p:nvPr/>
        </p:nvSpPr>
        <p:spPr>
          <a:xfrm>
            <a:off x="3657600" y="4933950"/>
            <a:ext cx="1752600" cy="338554"/>
          </a:xfrm>
          <a:prstGeom prst="rect">
            <a:avLst/>
          </a:prstGeom>
          <a:noFill/>
        </p:spPr>
        <p:txBody>
          <a:bodyPr wrap="square" rtlCol="0">
            <a:spAutoFit/>
          </a:bodyPr>
          <a:lstStyle/>
          <a:p>
            <a:pPr algn="ctr"/>
            <a:r>
              <a:rPr lang="en-US" sz="1600" dirty="0" smtClean="0">
                <a:latin typeface="Arial" panose="020B0604020202020204" pitchFamily="34" charset="0"/>
                <a:cs typeface="Arial" panose="020B0604020202020204" pitchFamily="34" charset="0"/>
              </a:rPr>
              <a:t>Shankar</a:t>
            </a:r>
            <a:endParaRPr lang="en-US" sz="1600" dirty="0">
              <a:latin typeface="Arial" panose="020B0604020202020204" pitchFamily="34" charset="0"/>
              <a:cs typeface="Arial" panose="020B0604020202020204" pitchFamily="34" charset="0"/>
            </a:endParaRPr>
          </a:p>
        </p:txBody>
      </p:sp>
      <p:sp>
        <p:nvSpPr>
          <p:cNvPr id="8" name="TextBox 7"/>
          <p:cNvSpPr txBox="1"/>
          <p:nvPr/>
        </p:nvSpPr>
        <p:spPr>
          <a:xfrm>
            <a:off x="3505200" y="5924550"/>
            <a:ext cx="1752600" cy="338554"/>
          </a:xfrm>
          <a:prstGeom prst="rect">
            <a:avLst/>
          </a:prstGeom>
          <a:noFill/>
        </p:spPr>
        <p:txBody>
          <a:bodyPr wrap="square" rtlCol="0">
            <a:spAutoFit/>
          </a:bodyPr>
          <a:lstStyle/>
          <a:p>
            <a:pPr algn="ctr"/>
            <a:r>
              <a:rPr lang="en-US" sz="1600" dirty="0" err="1" smtClean="0">
                <a:latin typeface="Arial" panose="020B0604020202020204" pitchFamily="34" charset="0"/>
                <a:cs typeface="Arial" panose="020B0604020202020204" pitchFamily="34" charset="0"/>
              </a:rPr>
              <a:t>Kislay</a:t>
            </a:r>
            <a:endParaRPr lang="en-US" sz="1600" dirty="0">
              <a:latin typeface="Arial" panose="020B0604020202020204" pitchFamily="34" charset="0"/>
              <a:cs typeface="Arial" panose="020B0604020202020204" pitchFamily="34" charset="0"/>
            </a:endParaRPr>
          </a:p>
        </p:txBody>
      </p:sp>
      <p:sp>
        <p:nvSpPr>
          <p:cNvPr id="9" name="TextBox 8"/>
          <p:cNvSpPr txBox="1"/>
          <p:nvPr/>
        </p:nvSpPr>
        <p:spPr>
          <a:xfrm>
            <a:off x="2793" y="3048000"/>
            <a:ext cx="9144000" cy="646331"/>
          </a:xfrm>
          <a:prstGeom prst="rect">
            <a:avLst/>
          </a:prstGeom>
          <a:noFill/>
        </p:spPr>
        <p:txBody>
          <a:bodyPr wrap="square" rtlCol="0">
            <a:spAutoFit/>
          </a:bodyPr>
          <a:lstStyle/>
          <a:p>
            <a:r>
              <a:rPr lang="en-US" u="sng" dirty="0" smtClean="0">
                <a:latin typeface="Arial" panose="020B0604020202020204" pitchFamily="34" charset="0"/>
                <a:cs typeface="Arial" panose="020B0604020202020204" pitchFamily="34" charset="0"/>
              </a:rPr>
              <a:t>FASTQ TRIMMER</a:t>
            </a:r>
            <a:r>
              <a:rPr lang="en-US" dirty="0" smtClean="0">
                <a:latin typeface="Arial" panose="020B0604020202020204" pitchFamily="34" charset="0"/>
                <a:cs typeface="Arial" panose="020B0604020202020204" pitchFamily="34" charset="0"/>
              </a:rPr>
              <a:t>: eliminate sequences below </a:t>
            </a:r>
            <a:r>
              <a:rPr lang="en-US" dirty="0" err="1" smtClean="0">
                <a:latin typeface="Arial" panose="020B0604020202020204" pitchFamily="34" charset="0"/>
                <a:cs typeface="Arial" panose="020B0604020202020204" pitchFamily="34" charset="0"/>
              </a:rPr>
              <a:t>phRed</a:t>
            </a:r>
            <a:r>
              <a:rPr lang="en-US" dirty="0" smtClean="0">
                <a:latin typeface="Arial" panose="020B0604020202020204" pitchFamily="34" charset="0"/>
                <a:cs typeface="Arial" panose="020B0604020202020204" pitchFamily="34" charset="0"/>
              </a:rPr>
              <a:t> score (usually &lt;20)</a:t>
            </a:r>
          </a:p>
          <a:p>
            <a:r>
              <a:rPr lang="en-US" dirty="0" smtClean="0">
                <a:latin typeface="Arial" panose="020B0604020202020204" pitchFamily="34" charset="0"/>
                <a:cs typeface="Arial" panose="020B0604020202020204" pitchFamily="34" charset="0"/>
              </a:rPr>
              <a:t>Remember to check how many reads are lost from original input after processing</a:t>
            </a:r>
            <a:r>
              <a:rPr lang="en-US" dirty="0" smtClean="0">
                <a:latin typeface="Arial" panose="020B0604020202020204" pitchFamily="34" charset="0"/>
                <a:cs typeface="Arial" panose="020B0604020202020204" pitchFamily="34" charset="0"/>
              </a:rPr>
              <a:t> </a:t>
            </a:r>
            <a:endParaRPr lang="en-US" dirty="0">
              <a:latin typeface="Arial" panose="020B0604020202020204" pitchFamily="34" charset="0"/>
              <a:cs typeface="Arial" panose="020B0604020202020204" pitchFamily="34" charset="0"/>
            </a:endParaRPr>
          </a:p>
        </p:txBody>
      </p:sp>
      <p:pic>
        <p:nvPicPr>
          <p:cNvPr id="10" name="Picture 9"/>
          <p:cNvPicPr>
            <a:picLocks noChangeAspect="1"/>
          </p:cNvPicPr>
          <p:nvPr/>
        </p:nvPicPr>
        <p:blipFill>
          <a:blip r:embed="rId4"/>
          <a:stretch>
            <a:fillRect/>
          </a:stretch>
        </p:blipFill>
        <p:spPr>
          <a:xfrm>
            <a:off x="5638800" y="4171950"/>
            <a:ext cx="3581400" cy="2686050"/>
          </a:xfrm>
          <a:prstGeom prst="rect">
            <a:avLst/>
          </a:prstGeom>
        </p:spPr>
      </p:pic>
      <p:pic>
        <p:nvPicPr>
          <p:cNvPr id="11" name="Picture 10" descr="Screen Shot 2013-08-09 at 9.01.26 A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04339" y="685800"/>
            <a:ext cx="2839661" cy="2452959"/>
          </a:xfrm>
          <a:prstGeom prst="rect">
            <a:avLst/>
          </a:prstGeom>
        </p:spPr>
      </p:pic>
      <p:sp>
        <p:nvSpPr>
          <p:cNvPr id="12" name="TextBox 11"/>
          <p:cNvSpPr txBox="1"/>
          <p:nvPr/>
        </p:nvSpPr>
        <p:spPr>
          <a:xfrm>
            <a:off x="3733800" y="3638550"/>
            <a:ext cx="1752600" cy="338554"/>
          </a:xfrm>
          <a:prstGeom prst="rect">
            <a:avLst/>
          </a:prstGeom>
          <a:noFill/>
        </p:spPr>
        <p:txBody>
          <a:bodyPr wrap="square" rtlCol="0">
            <a:spAutoFit/>
          </a:bodyPr>
          <a:lstStyle/>
          <a:p>
            <a:pPr algn="ctr"/>
            <a:r>
              <a:rPr lang="en-US" sz="1600" u="sng" dirty="0" smtClean="0">
                <a:latin typeface="Arial" panose="020B0604020202020204" pitchFamily="34" charset="0"/>
                <a:cs typeface="Arial" panose="020B0604020202020204" pitchFamily="34" charset="0"/>
              </a:rPr>
              <a:t>Quality</a:t>
            </a:r>
            <a:endParaRPr lang="en-US" sz="1600" u="sng"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45455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36155"/>
            <a:ext cx="9144000" cy="492443"/>
          </a:xfrm>
          <a:prstGeom prst="rect">
            <a:avLst/>
          </a:prstGeom>
          <a:noFill/>
        </p:spPr>
        <p:txBody>
          <a:bodyPr wrap="square" rtlCol="0">
            <a:spAutoFit/>
          </a:bodyPr>
          <a:lstStyle/>
          <a:p>
            <a:pPr algn="ctr"/>
            <a:r>
              <a:rPr lang="en-US" sz="2600" dirty="0" smtClean="0">
                <a:latin typeface="Arial" panose="020B0604020202020204" pitchFamily="34" charset="0"/>
                <a:cs typeface="Arial" panose="020B0604020202020204" pitchFamily="34" charset="0"/>
              </a:rPr>
              <a:t>Reference Mapping - TOPHAT</a:t>
            </a:r>
            <a:endParaRPr lang="en-US" sz="2600" dirty="0">
              <a:latin typeface="Arial" panose="020B0604020202020204" pitchFamily="34" charset="0"/>
              <a:cs typeface="Arial" panose="020B0604020202020204" pitchFamily="34" charset="0"/>
            </a:endParaRPr>
          </a:p>
        </p:txBody>
      </p:sp>
      <p:pic>
        <p:nvPicPr>
          <p:cNvPr id="4" name="Picture 3" descr="Screen Shot 2013-08-09 at 9.20.52 AM.png"/>
          <p:cNvPicPr>
            <a:picLocks noChangeAspect="1"/>
          </p:cNvPicPr>
          <p:nvPr/>
        </p:nvPicPr>
        <p:blipFill rotWithShape="1">
          <a:blip r:embed="rId2">
            <a:extLst>
              <a:ext uri="{28A0092B-C50C-407E-A947-70E740481C1C}">
                <a14:useLocalDpi xmlns:a14="http://schemas.microsoft.com/office/drawing/2010/main" val="0"/>
              </a:ext>
            </a:extLst>
          </a:blip>
          <a:srcRect t="15727"/>
          <a:stretch/>
        </p:blipFill>
        <p:spPr>
          <a:xfrm>
            <a:off x="0" y="609601"/>
            <a:ext cx="4161373" cy="4343400"/>
          </a:xfrm>
          <a:prstGeom prst="rect">
            <a:avLst/>
          </a:prstGeom>
        </p:spPr>
      </p:pic>
      <p:sp>
        <p:nvSpPr>
          <p:cNvPr id="5" name="TextBox 4"/>
          <p:cNvSpPr txBox="1"/>
          <p:nvPr/>
        </p:nvSpPr>
        <p:spPr>
          <a:xfrm>
            <a:off x="4114800" y="609600"/>
            <a:ext cx="5105400" cy="2893100"/>
          </a:xfrm>
          <a:prstGeom prst="rect">
            <a:avLst/>
          </a:prstGeom>
          <a:noFill/>
        </p:spPr>
        <p:txBody>
          <a:bodyPr wrap="square" rtlCol="0">
            <a:spAutoFit/>
          </a:bodyPr>
          <a:lstStyle/>
          <a:p>
            <a:pPr algn="ctr"/>
            <a:r>
              <a:rPr lang="en-US" sz="2600" u="sng" dirty="0" smtClean="0">
                <a:latin typeface="Arial" panose="020B0604020202020204" pitchFamily="34" charset="0"/>
                <a:cs typeface="Arial" panose="020B0604020202020204" pitchFamily="34" charset="0"/>
              </a:rPr>
              <a:t>INPUT</a:t>
            </a:r>
          </a:p>
          <a:p>
            <a:pPr algn="ctr"/>
            <a:r>
              <a:rPr lang="en-US" sz="2600" dirty="0" smtClean="0">
                <a:latin typeface="Arial" panose="020B0604020202020204" pitchFamily="34" charset="0"/>
                <a:cs typeface="Arial" panose="020B0604020202020204" pitchFamily="34" charset="0"/>
              </a:rPr>
              <a:t>FASTQ (processed)</a:t>
            </a:r>
            <a:endParaRPr lang="en-US" sz="2600" dirty="0" smtClean="0">
              <a:latin typeface="Arial" panose="020B0604020202020204" pitchFamily="34" charset="0"/>
              <a:cs typeface="Arial" panose="020B0604020202020204" pitchFamily="34" charset="0"/>
            </a:endParaRPr>
          </a:p>
          <a:p>
            <a:pPr algn="ctr"/>
            <a:r>
              <a:rPr lang="en-US" sz="2600" u="sng" dirty="0" smtClean="0">
                <a:latin typeface="Arial" panose="020B0604020202020204" pitchFamily="34" charset="0"/>
                <a:cs typeface="Arial" panose="020B0604020202020204" pitchFamily="34" charset="0"/>
              </a:rPr>
              <a:t>Output</a:t>
            </a:r>
            <a:r>
              <a:rPr lang="en-US" sz="2600" dirty="0" smtClean="0">
                <a:latin typeface="Arial" panose="020B0604020202020204" pitchFamily="34" charset="0"/>
                <a:cs typeface="Arial" panose="020B0604020202020204" pitchFamily="34" charset="0"/>
              </a:rPr>
              <a:t> (4 files)</a:t>
            </a:r>
          </a:p>
          <a:p>
            <a:pPr algn="ctr"/>
            <a:r>
              <a:rPr lang="en-US" sz="2600" dirty="0" smtClean="0">
                <a:latin typeface="Arial" panose="020B0604020202020204" pitchFamily="34" charset="0"/>
                <a:cs typeface="Arial" panose="020B0604020202020204" pitchFamily="34" charset="0"/>
              </a:rPr>
              <a:t>Insertions (.bed)</a:t>
            </a:r>
          </a:p>
          <a:p>
            <a:pPr algn="ctr"/>
            <a:r>
              <a:rPr lang="en-US" sz="2600" dirty="0" smtClean="0">
                <a:latin typeface="Arial" panose="020B0604020202020204" pitchFamily="34" charset="0"/>
                <a:cs typeface="Arial" panose="020B0604020202020204" pitchFamily="34" charset="0"/>
              </a:rPr>
              <a:t>Deletions (.bed)</a:t>
            </a:r>
          </a:p>
          <a:p>
            <a:pPr algn="ctr"/>
            <a:r>
              <a:rPr lang="en-US" sz="2600" dirty="0" smtClean="0">
                <a:latin typeface="Arial" panose="020B0604020202020204" pitchFamily="34" charset="0"/>
                <a:cs typeface="Arial" panose="020B0604020202020204" pitchFamily="34" charset="0"/>
              </a:rPr>
              <a:t>Junctions (.bed)</a:t>
            </a:r>
          </a:p>
          <a:p>
            <a:pPr algn="ctr"/>
            <a:r>
              <a:rPr lang="en-US" sz="2600" dirty="0" smtClean="0">
                <a:solidFill>
                  <a:srgbClr val="FF0000"/>
                </a:solidFill>
                <a:latin typeface="Arial" panose="020B0604020202020204" pitchFamily="34" charset="0"/>
                <a:cs typeface="Arial" panose="020B0604020202020204" pitchFamily="34" charset="0"/>
              </a:rPr>
              <a:t>Accepted Hits (.bam)</a:t>
            </a:r>
            <a:endParaRPr lang="en-US" sz="2600" dirty="0">
              <a:solidFill>
                <a:srgbClr val="FF0000"/>
              </a:solidFill>
              <a:latin typeface="Arial" panose="020B0604020202020204" pitchFamily="34" charset="0"/>
              <a:cs typeface="Arial" panose="020B0604020202020204" pitchFamily="34" charset="0"/>
            </a:endParaRPr>
          </a:p>
        </p:txBody>
      </p:sp>
      <p:sp>
        <p:nvSpPr>
          <p:cNvPr id="6" name="TextBox 5"/>
          <p:cNvSpPr txBox="1"/>
          <p:nvPr/>
        </p:nvSpPr>
        <p:spPr>
          <a:xfrm>
            <a:off x="0" y="4953000"/>
            <a:ext cx="9144000" cy="1323439"/>
          </a:xfrm>
          <a:prstGeom prst="rect">
            <a:avLst/>
          </a:prstGeom>
          <a:noFill/>
        </p:spPr>
        <p:txBody>
          <a:bodyPr wrap="square" rtlCol="0">
            <a:spAutoFit/>
          </a:bodyPr>
          <a:lstStyle/>
          <a:p>
            <a:r>
              <a:rPr lang="en-US" sz="2000" dirty="0" smtClean="0">
                <a:latin typeface="Arial" panose="020B0604020202020204" pitchFamily="34" charset="0"/>
                <a:cs typeface="Arial" panose="020B0604020202020204" pitchFamily="34" charset="0"/>
              </a:rPr>
              <a:t>.bed files can be downloaded to excel</a:t>
            </a:r>
          </a:p>
          <a:p>
            <a:r>
              <a:rPr lang="en-US" sz="2000" dirty="0" smtClean="0">
                <a:latin typeface="Arial" panose="020B0604020202020204" pitchFamily="34" charset="0"/>
                <a:cs typeface="Arial" panose="020B0604020202020204" pitchFamily="34" charset="0"/>
              </a:rPr>
              <a:t>-</a:t>
            </a:r>
            <a:r>
              <a:rPr lang="en-US" sz="2000" dirty="0" err="1" smtClean="0">
                <a:latin typeface="Arial" panose="020B0604020202020204" pitchFamily="34" charset="0"/>
                <a:cs typeface="Arial" panose="020B0604020202020204" pitchFamily="34" charset="0"/>
              </a:rPr>
              <a:t>sam</a:t>
            </a:r>
            <a:r>
              <a:rPr lang="en-US" sz="2000" dirty="0" smtClean="0">
                <a:latin typeface="Arial" panose="020B0604020202020204" pitchFamily="34" charset="0"/>
                <a:cs typeface="Arial" panose="020B0604020202020204" pitchFamily="34" charset="0"/>
              </a:rPr>
              <a:t> (Sequence </a:t>
            </a:r>
            <a:r>
              <a:rPr lang="en-US" sz="2000" dirty="0" err="1" smtClean="0">
                <a:latin typeface="Arial" panose="020B0604020202020204" pitchFamily="34" charset="0"/>
                <a:cs typeface="Arial" panose="020B0604020202020204" pitchFamily="34" charset="0"/>
              </a:rPr>
              <a:t>Aligment</a:t>
            </a:r>
            <a:r>
              <a:rPr lang="en-US" sz="2000" dirty="0" smtClean="0">
                <a:latin typeface="Arial" panose="020B0604020202020204" pitchFamily="34" charset="0"/>
                <a:cs typeface="Arial" panose="020B0604020202020204" pitchFamily="34" charset="0"/>
              </a:rPr>
              <a:t>/Map) or bam (binary compressed version of </a:t>
            </a:r>
            <a:r>
              <a:rPr lang="en-US" sz="2000" dirty="0" err="1" smtClean="0">
                <a:latin typeface="Arial" panose="020B0604020202020204" pitchFamily="34" charset="0"/>
                <a:cs typeface="Arial" panose="020B0604020202020204" pitchFamily="34" charset="0"/>
              </a:rPr>
              <a:t>sam</a:t>
            </a:r>
            <a:r>
              <a:rPr lang="en-US" sz="2000" dirty="0" smtClean="0">
                <a:latin typeface="Arial" panose="020B0604020202020204" pitchFamily="34" charset="0"/>
                <a:cs typeface="Arial" panose="020B0604020202020204" pitchFamily="34" charset="0"/>
              </a:rPr>
              <a:t>) – can be used to visualize reads using UCSC Genome Browser or Integrative Genomics Viewer </a:t>
            </a:r>
            <a:endParaRPr lang="en-US" sz="2000" dirty="0">
              <a:latin typeface="Arial" panose="020B0604020202020204" pitchFamily="34" charset="0"/>
              <a:cs typeface="Arial" panose="020B0604020202020204" pitchFamily="34" charset="0"/>
            </a:endParaRPr>
          </a:p>
        </p:txBody>
      </p:sp>
      <p:sp>
        <p:nvSpPr>
          <p:cNvPr id="7" name="Rectangle 6"/>
          <p:cNvSpPr/>
          <p:nvPr/>
        </p:nvSpPr>
        <p:spPr>
          <a:xfrm>
            <a:off x="-1300" y="6488668"/>
            <a:ext cx="9144000" cy="369332"/>
          </a:xfrm>
          <a:prstGeom prst="rect">
            <a:avLst/>
          </a:prstGeom>
        </p:spPr>
        <p:txBody>
          <a:bodyPr wrap="square">
            <a:spAutoFit/>
          </a:bodyPr>
          <a:lstStyle/>
          <a:p>
            <a:r>
              <a:rPr lang="en-US" dirty="0"/>
              <a:t>https://</a:t>
            </a:r>
            <a:r>
              <a:rPr lang="en-US" dirty="0" err="1"/>
              <a:t>genome.ucsc.edu</a:t>
            </a:r>
            <a:r>
              <a:rPr lang="en-US" dirty="0"/>
              <a:t>/FAQ/FAQformat.html#format1</a:t>
            </a:r>
          </a:p>
        </p:txBody>
      </p:sp>
      <p:sp>
        <p:nvSpPr>
          <p:cNvPr id="8" name="TextBox 7"/>
          <p:cNvSpPr txBox="1"/>
          <p:nvPr/>
        </p:nvSpPr>
        <p:spPr>
          <a:xfrm>
            <a:off x="0" y="6229290"/>
            <a:ext cx="9144000" cy="400110"/>
          </a:xfrm>
          <a:prstGeom prst="rect">
            <a:avLst/>
          </a:prstGeom>
          <a:noFill/>
        </p:spPr>
        <p:txBody>
          <a:bodyPr wrap="square" rtlCol="0">
            <a:spAutoFit/>
          </a:bodyPr>
          <a:lstStyle/>
          <a:p>
            <a:r>
              <a:rPr lang="en-US" sz="2000" dirty="0" smtClean="0">
                <a:latin typeface="Arial" panose="020B0604020202020204" pitchFamily="34" charset="0"/>
                <a:cs typeface="Arial" panose="020B0604020202020204" pitchFamily="34" charset="0"/>
              </a:rPr>
              <a:t>Link to File type descriptions</a:t>
            </a:r>
            <a:endParaRPr lang="en-US" sz="2000" dirty="0">
              <a:latin typeface="Arial" panose="020B0604020202020204" pitchFamily="34" charset="0"/>
              <a:cs typeface="Arial" panose="020B0604020202020204" pitchFamily="34" charset="0"/>
            </a:endParaRPr>
          </a:p>
        </p:txBody>
      </p:sp>
      <p:sp>
        <p:nvSpPr>
          <p:cNvPr id="9" name="TextBox 8"/>
          <p:cNvSpPr txBox="1"/>
          <p:nvPr/>
        </p:nvSpPr>
        <p:spPr>
          <a:xfrm>
            <a:off x="4267200" y="3581400"/>
            <a:ext cx="4876800" cy="1292662"/>
          </a:xfrm>
          <a:prstGeom prst="rect">
            <a:avLst/>
          </a:prstGeom>
          <a:noFill/>
        </p:spPr>
        <p:txBody>
          <a:bodyPr wrap="square" rtlCol="0">
            <a:spAutoFit/>
          </a:bodyPr>
          <a:lstStyle/>
          <a:p>
            <a:pPr algn="ctr"/>
            <a:r>
              <a:rPr lang="en-US" sz="2600" dirty="0" smtClean="0">
                <a:latin typeface="Arial" panose="020B0604020202020204" pitchFamily="34" charset="0"/>
                <a:cs typeface="Arial" panose="020B0604020202020204" pitchFamily="34" charset="0"/>
              </a:rPr>
              <a:t>TOPHAT provides both identifying and quantifying information</a:t>
            </a:r>
            <a:endParaRPr lang="en-US" sz="2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693358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1000" y="152400"/>
            <a:ext cx="8534400" cy="492443"/>
          </a:xfrm>
          <a:prstGeom prst="rect">
            <a:avLst/>
          </a:prstGeom>
          <a:noFill/>
        </p:spPr>
        <p:txBody>
          <a:bodyPr wrap="square" rtlCol="0">
            <a:spAutoFit/>
          </a:bodyPr>
          <a:lstStyle/>
          <a:p>
            <a:pPr algn="ctr"/>
            <a:r>
              <a:rPr lang="en-US" sz="2600" dirty="0" smtClean="0">
                <a:latin typeface="Arial" panose="020B0604020202020204" pitchFamily="34" charset="0"/>
                <a:cs typeface="Arial" panose="020B0604020202020204" pitchFamily="34" charset="0"/>
              </a:rPr>
              <a:t>A Brief History of Sequencing and Gene Expression</a:t>
            </a:r>
            <a:endParaRPr lang="en-US" sz="2600" dirty="0">
              <a:latin typeface="Arial" panose="020B0604020202020204" pitchFamily="34" charset="0"/>
              <a:cs typeface="Arial" panose="020B0604020202020204" pitchFamily="34" charset="0"/>
            </a:endParaRPr>
          </a:p>
        </p:txBody>
      </p:sp>
      <p:pic>
        <p:nvPicPr>
          <p:cNvPr id="15362" name="Picture 2" descr="Frederick Sang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838200"/>
            <a:ext cx="2095500" cy="1571626"/>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3"/>
          <p:cNvGrpSpPr/>
          <p:nvPr/>
        </p:nvGrpSpPr>
        <p:grpSpPr>
          <a:xfrm>
            <a:off x="152400" y="2514600"/>
            <a:ext cx="3632718" cy="2438400"/>
            <a:chOff x="262783" y="2895600"/>
            <a:chExt cx="5562600" cy="3733800"/>
          </a:xfrm>
        </p:grpSpPr>
        <p:sp>
          <p:nvSpPr>
            <p:cNvPr id="3" name="Rectangle 2"/>
            <p:cNvSpPr/>
            <p:nvPr/>
          </p:nvSpPr>
          <p:spPr>
            <a:xfrm>
              <a:off x="262783" y="2895600"/>
              <a:ext cx="5562600" cy="3733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364" name="Picture 4" descr="File:Sanger-sequencing.sv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0" y="2895600"/>
              <a:ext cx="5038725" cy="3466464"/>
            </a:xfrm>
            <a:prstGeom prst="rect">
              <a:avLst/>
            </a:prstGeom>
            <a:noFill/>
            <a:extLst>
              <a:ext uri="{909E8E84-426E-40dd-AFC4-6F175D3DCCD1}">
                <a14:hiddenFill xmlns:a14="http://schemas.microsoft.com/office/drawing/2010/main">
                  <a:solidFill>
                    <a:srgbClr val="FFFFFF"/>
                  </a:solidFill>
                </a14:hiddenFill>
              </a:ext>
            </a:extLst>
          </p:spPr>
        </p:pic>
      </p:grpSp>
      <p:sp>
        <p:nvSpPr>
          <p:cNvPr id="7" name="TextBox 6"/>
          <p:cNvSpPr txBox="1"/>
          <p:nvPr/>
        </p:nvSpPr>
        <p:spPr>
          <a:xfrm>
            <a:off x="0" y="4995208"/>
            <a:ext cx="3962400" cy="1938992"/>
          </a:xfrm>
          <a:prstGeom prst="rect">
            <a:avLst/>
          </a:prstGeom>
          <a:noFill/>
        </p:spPr>
        <p:txBody>
          <a:bodyPr wrap="square" rtlCol="0">
            <a:spAutoFit/>
          </a:bodyPr>
          <a:lstStyle/>
          <a:p>
            <a:pPr algn="ctr"/>
            <a:r>
              <a:rPr lang="en-US" sz="2000" u="sng" dirty="0" smtClean="0">
                <a:latin typeface="Arial" panose="020B0604020202020204" pitchFamily="34" charset="0"/>
                <a:cs typeface="Arial" panose="020B0604020202020204" pitchFamily="34" charset="0"/>
              </a:rPr>
              <a:t>Limitations of Sanger Sequencing</a:t>
            </a:r>
          </a:p>
          <a:p>
            <a:pPr algn="ctr"/>
            <a:r>
              <a:rPr lang="en-US" sz="2000" dirty="0" smtClean="0">
                <a:latin typeface="Arial" panose="020B0604020202020204" pitchFamily="34" charset="0"/>
                <a:cs typeface="Arial" panose="020B0604020202020204" pitchFamily="34" charset="0"/>
              </a:rPr>
              <a:t>Low throughput</a:t>
            </a:r>
          </a:p>
          <a:p>
            <a:pPr algn="ctr"/>
            <a:r>
              <a:rPr lang="en-US" sz="2000" dirty="0" smtClean="0">
                <a:latin typeface="Arial" panose="020B0604020202020204" pitchFamily="34" charset="0"/>
                <a:cs typeface="Arial" panose="020B0604020202020204" pitchFamily="34" charset="0"/>
              </a:rPr>
              <a:t>Inconsistent base quality</a:t>
            </a:r>
          </a:p>
          <a:p>
            <a:pPr algn="ctr"/>
            <a:r>
              <a:rPr lang="en-US" sz="2000" dirty="0" smtClean="0">
                <a:latin typeface="Arial" panose="020B0604020202020204" pitchFamily="34" charset="0"/>
                <a:cs typeface="Arial" panose="020B0604020202020204" pitchFamily="34" charset="0"/>
              </a:rPr>
              <a:t>Expensive</a:t>
            </a:r>
          </a:p>
          <a:p>
            <a:pPr algn="ctr"/>
            <a:r>
              <a:rPr lang="en-US" sz="2000" dirty="0" smtClean="0">
                <a:latin typeface="Arial" panose="020B0604020202020204" pitchFamily="34" charset="0"/>
                <a:cs typeface="Arial" panose="020B0604020202020204" pitchFamily="34" charset="0"/>
              </a:rPr>
              <a:t>Not quantitative</a:t>
            </a:r>
            <a:endParaRPr lang="en-US" sz="2000" dirty="0">
              <a:latin typeface="Arial" panose="020B0604020202020204" pitchFamily="34" charset="0"/>
              <a:cs typeface="Arial" panose="020B0604020202020204" pitchFamily="34" charset="0"/>
            </a:endParaRPr>
          </a:p>
        </p:txBody>
      </p:sp>
      <p:sp>
        <p:nvSpPr>
          <p:cNvPr id="8" name="TextBox 7"/>
          <p:cNvSpPr txBox="1"/>
          <p:nvPr/>
        </p:nvSpPr>
        <p:spPr>
          <a:xfrm>
            <a:off x="2438400" y="1143000"/>
            <a:ext cx="1295400" cy="1015663"/>
          </a:xfrm>
          <a:prstGeom prst="rect">
            <a:avLst/>
          </a:prstGeom>
          <a:noFill/>
        </p:spPr>
        <p:txBody>
          <a:bodyPr wrap="square" rtlCol="0">
            <a:spAutoFit/>
          </a:bodyPr>
          <a:lstStyle/>
          <a:p>
            <a:pPr algn="ctr"/>
            <a:r>
              <a:rPr lang="en-US" sz="2000" dirty="0" smtClean="0">
                <a:latin typeface="Arial" panose="020B0604020202020204" pitchFamily="34" charset="0"/>
                <a:cs typeface="Arial" panose="020B0604020202020204" pitchFamily="34" charset="0"/>
              </a:rPr>
              <a:t>Frederick “</a:t>
            </a:r>
            <a:r>
              <a:rPr lang="en-US" sz="2000" dirty="0">
                <a:latin typeface="Arial" panose="020B0604020202020204" pitchFamily="34" charset="0"/>
                <a:cs typeface="Arial" panose="020B0604020202020204" pitchFamily="34" charset="0"/>
              </a:rPr>
              <a:t>F</a:t>
            </a:r>
            <a:r>
              <a:rPr lang="en-US" sz="2000" dirty="0" smtClean="0">
                <a:latin typeface="Arial" panose="020B0604020202020204" pitchFamily="34" charset="0"/>
                <a:cs typeface="Arial" panose="020B0604020202020204" pitchFamily="34" charset="0"/>
              </a:rPr>
              <a:t>red” Sanger</a:t>
            </a:r>
            <a:endParaRPr lang="en-US" sz="2000" dirty="0">
              <a:latin typeface="Arial" panose="020B0604020202020204" pitchFamily="34" charset="0"/>
              <a:cs typeface="Arial" panose="020B0604020202020204" pitchFamily="34" charset="0"/>
            </a:endParaRPr>
          </a:p>
        </p:txBody>
      </p:sp>
      <p:sp>
        <p:nvSpPr>
          <p:cNvPr id="9" name="TextBox 8"/>
          <p:cNvSpPr txBox="1"/>
          <p:nvPr/>
        </p:nvSpPr>
        <p:spPr>
          <a:xfrm>
            <a:off x="3886200" y="762000"/>
            <a:ext cx="5257800" cy="1231106"/>
          </a:xfrm>
          <a:prstGeom prst="rect">
            <a:avLst/>
          </a:prstGeom>
          <a:noFill/>
        </p:spPr>
        <p:txBody>
          <a:bodyPr wrap="square" rtlCol="0">
            <a:spAutoFit/>
          </a:bodyPr>
          <a:lstStyle/>
          <a:p>
            <a:pPr algn="ctr"/>
            <a:r>
              <a:rPr lang="en-US" sz="2000" u="sng" dirty="0" smtClean="0">
                <a:latin typeface="Arial" panose="020B0604020202020204" pitchFamily="34" charset="0"/>
                <a:cs typeface="Arial" panose="020B0604020202020204" pitchFamily="34" charset="0"/>
              </a:rPr>
              <a:t>Tag Based Sequencing Approaches</a:t>
            </a:r>
          </a:p>
          <a:p>
            <a:pPr algn="ctr"/>
            <a:r>
              <a:rPr lang="en-US" dirty="0" smtClean="0">
                <a:latin typeface="Arial" panose="020B0604020202020204" pitchFamily="34" charset="0"/>
                <a:cs typeface="Arial" panose="020B0604020202020204" pitchFamily="34" charset="0"/>
              </a:rPr>
              <a:t>Serial Analysis of Gene Expression (SAGE)</a:t>
            </a:r>
          </a:p>
          <a:p>
            <a:pPr algn="ctr"/>
            <a:r>
              <a:rPr lang="en-US" dirty="0" smtClean="0">
                <a:latin typeface="Arial" panose="020B0604020202020204" pitchFamily="34" charset="0"/>
                <a:cs typeface="Arial" panose="020B0604020202020204" pitchFamily="34" charset="0"/>
              </a:rPr>
              <a:t>Cap Analysis of Gene Expression (CAGE)</a:t>
            </a:r>
          </a:p>
          <a:p>
            <a:pPr algn="ctr"/>
            <a:r>
              <a:rPr lang="en-US" dirty="0" smtClean="0">
                <a:latin typeface="Arial" panose="020B0604020202020204" pitchFamily="34" charset="0"/>
                <a:cs typeface="Arial" panose="020B0604020202020204" pitchFamily="34" charset="0"/>
              </a:rPr>
              <a:t>Massively parallel signature sequence (MPSS)</a:t>
            </a:r>
            <a:endParaRPr lang="en-US" dirty="0">
              <a:latin typeface="Arial" panose="020B0604020202020204" pitchFamily="34" charset="0"/>
              <a:cs typeface="Arial" panose="020B0604020202020204" pitchFamily="34" charset="0"/>
            </a:endParaRPr>
          </a:p>
        </p:txBody>
      </p:sp>
      <p:sp>
        <p:nvSpPr>
          <p:cNvPr id="10" name="TextBox 9"/>
          <p:cNvSpPr txBox="1"/>
          <p:nvPr/>
        </p:nvSpPr>
        <p:spPr>
          <a:xfrm>
            <a:off x="3733800" y="2057400"/>
            <a:ext cx="5410200" cy="4585871"/>
          </a:xfrm>
          <a:prstGeom prst="rect">
            <a:avLst/>
          </a:prstGeom>
          <a:noFill/>
        </p:spPr>
        <p:txBody>
          <a:bodyPr wrap="square" rtlCol="0">
            <a:spAutoFit/>
          </a:bodyPr>
          <a:lstStyle/>
          <a:p>
            <a:pPr algn="ctr"/>
            <a:r>
              <a:rPr lang="en-US" sz="2000" u="sng" dirty="0" smtClean="0">
                <a:latin typeface="Arial" panose="020B0604020202020204" pitchFamily="34" charset="0"/>
                <a:cs typeface="Arial" panose="020B0604020202020204" pitchFamily="34" charset="0"/>
              </a:rPr>
              <a:t>Hybridization Based Gene Expression Quantification</a:t>
            </a:r>
            <a:endParaRPr lang="en-US" sz="2000" u="sng" dirty="0" smtClean="0">
              <a:latin typeface="Arial" panose="020B0604020202020204" pitchFamily="34" charset="0"/>
              <a:cs typeface="Arial" panose="020B0604020202020204" pitchFamily="34" charset="0"/>
            </a:endParaRPr>
          </a:p>
          <a:p>
            <a:pPr algn="ctr"/>
            <a:endParaRPr lang="en-US" dirty="0" smtClean="0">
              <a:latin typeface="Arial" panose="020B0604020202020204" pitchFamily="34" charset="0"/>
              <a:cs typeface="Arial" panose="020B0604020202020204" pitchFamily="34" charset="0"/>
            </a:endParaRPr>
          </a:p>
          <a:p>
            <a:pPr algn="ctr"/>
            <a:endParaRPr lang="en-US" dirty="0">
              <a:latin typeface="Arial" panose="020B0604020202020204" pitchFamily="34" charset="0"/>
              <a:cs typeface="Arial" panose="020B0604020202020204" pitchFamily="34" charset="0"/>
            </a:endParaRPr>
          </a:p>
          <a:p>
            <a:pPr algn="ctr"/>
            <a:endParaRPr lang="en-US" dirty="0" smtClean="0">
              <a:latin typeface="Arial" panose="020B0604020202020204" pitchFamily="34" charset="0"/>
              <a:cs typeface="Arial" panose="020B0604020202020204" pitchFamily="34" charset="0"/>
            </a:endParaRPr>
          </a:p>
          <a:p>
            <a:pPr algn="ctr"/>
            <a:endParaRPr lang="en-US" dirty="0">
              <a:latin typeface="Arial" panose="020B0604020202020204" pitchFamily="34" charset="0"/>
              <a:cs typeface="Arial" panose="020B0604020202020204" pitchFamily="34" charset="0"/>
            </a:endParaRPr>
          </a:p>
          <a:p>
            <a:pPr algn="ctr"/>
            <a:endParaRPr lang="en-US" dirty="0" smtClean="0">
              <a:latin typeface="Arial" panose="020B0604020202020204" pitchFamily="34" charset="0"/>
              <a:cs typeface="Arial" panose="020B0604020202020204" pitchFamily="34" charset="0"/>
            </a:endParaRPr>
          </a:p>
          <a:p>
            <a:pPr algn="ctr"/>
            <a:endParaRPr lang="en-US" dirty="0">
              <a:latin typeface="Arial" panose="020B0604020202020204" pitchFamily="34" charset="0"/>
              <a:cs typeface="Arial" panose="020B0604020202020204" pitchFamily="34" charset="0"/>
            </a:endParaRPr>
          </a:p>
          <a:p>
            <a:pPr algn="ctr"/>
            <a:endParaRPr lang="en-US" dirty="0" smtClean="0">
              <a:latin typeface="Arial" panose="020B0604020202020204" pitchFamily="34" charset="0"/>
              <a:cs typeface="Arial" panose="020B0604020202020204" pitchFamily="34" charset="0"/>
            </a:endParaRPr>
          </a:p>
          <a:p>
            <a:pPr algn="ctr"/>
            <a:endParaRPr lang="en-US" dirty="0">
              <a:latin typeface="Arial" panose="020B0604020202020204" pitchFamily="34" charset="0"/>
              <a:cs typeface="Arial" panose="020B0604020202020204" pitchFamily="34" charset="0"/>
            </a:endParaRPr>
          </a:p>
          <a:p>
            <a:pPr algn="ctr"/>
            <a:endParaRPr lang="en-US" dirty="0" smtClean="0">
              <a:latin typeface="Arial" panose="020B0604020202020204" pitchFamily="34" charset="0"/>
              <a:cs typeface="Arial" panose="020B0604020202020204" pitchFamily="34" charset="0"/>
            </a:endParaRPr>
          </a:p>
          <a:p>
            <a:pPr algn="ctr"/>
            <a:r>
              <a:rPr lang="en-US" dirty="0" smtClean="0">
                <a:latin typeface="Arial" panose="020B0604020202020204" pitchFamily="34" charset="0"/>
                <a:cs typeface="Arial" panose="020B0604020202020204" pitchFamily="34" charset="0"/>
              </a:rPr>
              <a:t>Reliance on existing knowledge about genom</a:t>
            </a:r>
            <a:r>
              <a:rPr lang="en-US" dirty="0" smtClean="0">
                <a:latin typeface="Arial" panose="020B0604020202020204" pitchFamily="34" charset="0"/>
                <a:cs typeface="Arial" panose="020B0604020202020204" pitchFamily="34" charset="0"/>
              </a:rPr>
              <a:t>e sequence</a:t>
            </a:r>
          </a:p>
          <a:p>
            <a:pPr algn="ctr"/>
            <a:r>
              <a:rPr lang="en-US" dirty="0" smtClean="0">
                <a:latin typeface="Arial" panose="020B0604020202020204" pitchFamily="34" charset="0"/>
                <a:cs typeface="Arial" panose="020B0604020202020204" pitchFamily="34" charset="0"/>
              </a:rPr>
              <a:t>High background due to cro</a:t>
            </a:r>
            <a:r>
              <a:rPr lang="en-US" dirty="0" smtClean="0">
                <a:latin typeface="Arial" panose="020B0604020202020204" pitchFamily="34" charset="0"/>
                <a:cs typeface="Arial" panose="020B0604020202020204" pitchFamily="34" charset="0"/>
              </a:rPr>
              <a:t>ss-hybridization</a:t>
            </a:r>
          </a:p>
          <a:p>
            <a:pPr algn="ctr"/>
            <a:r>
              <a:rPr lang="en-US" dirty="0" smtClean="0">
                <a:latin typeface="Arial" panose="020B0604020202020204" pitchFamily="34" charset="0"/>
                <a:cs typeface="Arial" panose="020B0604020202020204" pitchFamily="34" charset="0"/>
              </a:rPr>
              <a:t>Requires lots of starting material</a:t>
            </a:r>
          </a:p>
          <a:p>
            <a:pPr algn="ctr"/>
            <a:r>
              <a:rPr lang="en-US" dirty="0" smtClean="0">
                <a:latin typeface="Arial" panose="020B0604020202020204" pitchFamily="34" charset="0"/>
                <a:cs typeface="Arial" panose="020B0604020202020204" pitchFamily="34" charset="0"/>
              </a:rPr>
              <a:t>Limited dynamic range of detection </a:t>
            </a:r>
            <a:endParaRPr lang="en-US" dirty="0">
              <a:latin typeface="Arial" panose="020B0604020202020204" pitchFamily="34" charset="0"/>
              <a:cs typeface="Arial" panose="020B0604020202020204" pitchFamily="34" charset="0"/>
            </a:endParaRPr>
          </a:p>
        </p:txBody>
      </p:sp>
      <p:pic>
        <p:nvPicPr>
          <p:cNvPr id="5" name="Picture 4"/>
          <p:cNvPicPr>
            <a:picLocks noChangeAspect="1"/>
          </p:cNvPicPr>
          <p:nvPr/>
        </p:nvPicPr>
        <p:blipFill>
          <a:blip r:embed="rId5"/>
          <a:stretch>
            <a:fillRect/>
          </a:stretch>
        </p:blipFill>
        <p:spPr>
          <a:xfrm>
            <a:off x="5334000" y="2743200"/>
            <a:ext cx="2438400" cy="2339127"/>
          </a:xfrm>
          <a:prstGeom prst="rect">
            <a:avLst/>
          </a:prstGeom>
        </p:spPr>
      </p:pic>
    </p:spTree>
    <p:extLst>
      <p:ext uri="{BB962C8B-B14F-4D97-AF65-F5344CB8AC3E}">
        <p14:creationId xmlns:p14="http://schemas.microsoft.com/office/powerpoint/2010/main" val="4840927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36155"/>
            <a:ext cx="9144000" cy="492443"/>
          </a:xfrm>
          <a:prstGeom prst="rect">
            <a:avLst/>
          </a:prstGeom>
          <a:noFill/>
        </p:spPr>
        <p:txBody>
          <a:bodyPr wrap="square" rtlCol="0">
            <a:spAutoFit/>
          </a:bodyPr>
          <a:lstStyle/>
          <a:p>
            <a:pPr algn="ctr"/>
            <a:r>
              <a:rPr lang="en-US" sz="2600" dirty="0" smtClean="0">
                <a:latin typeface="Arial" panose="020B0604020202020204" pitchFamily="34" charset="0"/>
                <a:cs typeface="Arial" panose="020B0604020202020204" pitchFamily="34" charset="0"/>
              </a:rPr>
              <a:t>Reference Mapping - TOPHAT</a:t>
            </a:r>
            <a:endParaRPr lang="en-US" sz="2600"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2"/>
          <a:stretch>
            <a:fillRect/>
          </a:stretch>
        </p:blipFill>
        <p:spPr>
          <a:xfrm>
            <a:off x="2667000" y="685800"/>
            <a:ext cx="3796018" cy="2286000"/>
          </a:xfrm>
          <a:prstGeom prst="rect">
            <a:avLst/>
          </a:prstGeom>
        </p:spPr>
      </p:pic>
      <p:pic>
        <p:nvPicPr>
          <p:cNvPr id="5" name="Picture 4"/>
          <p:cNvPicPr>
            <a:picLocks noChangeAspect="1"/>
          </p:cNvPicPr>
          <p:nvPr/>
        </p:nvPicPr>
        <p:blipFill>
          <a:blip r:embed="rId3"/>
          <a:stretch>
            <a:fillRect/>
          </a:stretch>
        </p:blipFill>
        <p:spPr>
          <a:xfrm>
            <a:off x="-76200" y="3124200"/>
            <a:ext cx="6210300" cy="3733800"/>
          </a:xfrm>
          <a:prstGeom prst="rect">
            <a:avLst/>
          </a:prstGeom>
        </p:spPr>
      </p:pic>
      <p:sp>
        <p:nvSpPr>
          <p:cNvPr id="6" name="TextBox 5"/>
          <p:cNvSpPr txBox="1"/>
          <p:nvPr/>
        </p:nvSpPr>
        <p:spPr>
          <a:xfrm>
            <a:off x="6019800" y="3124200"/>
            <a:ext cx="3124200" cy="1692771"/>
          </a:xfrm>
          <a:prstGeom prst="rect">
            <a:avLst/>
          </a:prstGeom>
          <a:noFill/>
        </p:spPr>
        <p:txBody>
          <a:bodyPr wrap="square" rtlCol="0">
            <a:spAutoFit/>
          </a:bodyPr>
          <a:lstStyle/>
          <a:p>
            <a:pPr algn="ctr"/>
            <a:r>
              <a:rPr lang="en-US" sz="2600" dirty="0" smtClean="0">
                <a:latin typeface="Arial" panose="020B0604020202020204" pitchFamily="34" charset="0"/>
                <a:cs typeface="Arial" panose="020B0604020202020204" pitchFamily="34" charset="0"/>
              </a:rPr>
              <a:t>Often 10-20% of reads do not map to any consensus region of genome</a:t>
            </a:r>
            <a:endParaRPr lang="en-US" sz="2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344822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36155"/>
            <a:ext cx="9144000" cy="492443"/>
          </a:xfrm>
          <a:prstGeom prst="rect">
            <a:avLst/>
          </a:prstGeom>
          <a:noFill/>
        </p:spPr>
        <p:txBody>
          <a:bodyPr wrap="square" rtlCol="0">
            <a:spAutoFit/>
          </a:bodyPr>
          <a:lstStyle/>
          <a:p>
            <a:pPr algn="ctr"/>
            <a:r>
              <a:rPr lang="en-US" sz="2600" dirty="0" smtClean="0">
                <a:latin typeface="Arial" panose="020B0604020202020204" pitchFamily="34" charset="0"/>
                <a:cs typeface="Arial" panose="020B0604020202020204" pitchFamily="34" charset="0"/>
              </a:rPr>
              <a:t>Estimating Transcript Abundance - Cufflinks</a:t>
            </a:r>
            <a:endParaRPr lang="en-US" sz="2600" dirty="0">
              <a:latin typeface="Arial" panose="020B0604020202020204" pitchFamily="34" charset="0"/>
              <a:cs typeface="Arial" panose="020B0604020202020204" pitchFamily="34" charset="0"/>
            </a:endParaRPr>
          </a:p>
        </p:txBody>
      </p:sp>
      <p:pic>
        <p:nvPicPr>
          <p:cNvPr id="3" name="Picture 2" descr="Screen Shot 2013-08-09 at 9.39.56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24252"/>
            <a:ext cx="4142199" cy="6219003"/>
          </a:xfrm>
          <a:prstGeom prst="rect">
            <a:avLst/>
          </a:prstGeom>
        </p:spPr>
      </p:pic>
      <p:sp>
        <p:nvSpPr>
          <p:cNvPr id="4" name="TextBox 3"/>
          <p:cNvSpPr txBox="1"/>
          <p:nvPr/>
        </p:nvSpPr>
        <p:spPr>
          <a:xfrm>
            <a:off x="4114800" y="609600"/>
            <a:ext cx="5105400" cy="4093428"/>
          </a:xfrm>
          <a:prstGeom prst="rect">
            <a:avLst/>
          </a:prstGeom>
          <a:noFill/>
        </p:spPr>
        <p:txBody>
          <a:bodyPr wrap="square" rtlCol="0">
            <a:spAutoFit/>
          </a:bodyPr>
          <a:lstStyle/>
          <a:p>
            <a:pPr algn="ctr"/>
            <a:r>
              <a:rPr lang="en-US" sz="2600" u="sng" dirty="0" smtClean="0">
                <a:latin typeface="Arial" panose="020B0604020202020204" pitchFamily="34" charset="0"/>
                <a:cs typeface="Arial" panose="020B0604020202020204" pitchFamily="34" charset="0"/>
              </a:rPr>
              <a:t>INPUT</a:t>
            </a:r>
          </a:p>
          <a:p>
            <a:pPr algn="ctr"/>
            <a:r>
              <a:rPr lang="en-US" sz="2600" dirty="0" smtClean="0">
                <a:latin typeface="Arial" panose="020B0604020202020204" pitchFamily="34" charset="0"/>
                <a:cs typeface="Arial" panose="020B0604020202020204" pitchFamily="34" charset="0"/>
              </a:rPr>
              <a:t>.bam file (Accepted Hits)</a:t>
            </a:r>
            <a:endParaRPr lang="en-US" sz="2600" dirty="0" smtClean="0">
              <a:latin typeface="Arial" panose="020B0604020202020204" pitchFamily="34" charset="0"/>
              <a:cs typeface="Arial" panose="020B0604020202020204" pitchFamily="34" charset="0"/>
            </a:endParaRPr>
          </a:p>
          <a:p>
            <a:pPr algn="ctr"/>
            <a:endParaRPr lang="en-US" sz="2600" u="sng" dirty="0" smtClean="0">
              <a:latin typeface="Arial" panose="020B0604020202020204" pitchFamily="34" charset="0"/>
              <a:cs typeface="Arial" panose="020B0604020202020204" pitchFamily="34" charset="0"/>
            </a:endParaRPr>
          </a:p>
          <a:p>
            <a:pPr algn="ctr"/>
            <a:endParaRPr lang="en-US" sz="2600" u="sng" dirty="0">
              <a:latin typeface="Arial" panose="020B0604020202020204" pitchFamily="34" charset="0"/>
              <a:cs typeface="Arial" panose="020B0604020202020204" pitchFamily="34" charset="0"/>
            </a:endParaRPr>
          </a:p>
          <a:p>
            <a:pPr algn="ctr"/>
            <a:r>
              <a:rPr lang="en-US" sz="2600" u="sng" dirty="0" smtClean="0">
                <a:latin typeface="Arial" panose="020B0604020202020204" pitchFamily="34" charset="0"/>
                <a:cs typeface="Arial" panose="020B0604020202020204" pitchFamily="34" charset="0"/>
              </a:rPr>
              <a:t>Reference (.</a:t>
            </a:r>
            <a:r>
              <a:rPr lang="en-US" sz="2600" u="sng" dirty="0" err="1" smtClean="0">
                <a:latin typeface="Arial" panose="020B0604020202020204" pitchFamily="34" charset="0"/>
                <a:cs typeface="Arial" panose="020B0604020202020204" pitchFamily="34" charset="0"/>
              </a:rPr>
              <a:t>gtf</a:t>
            </a:r>
            <a:r>
              <a:rPr lang="en-US" sz="2600" u="sng" dirty="0" smtClean="0">
                <a:latin typeface="Arial" panose="020B0604020202020204" pitchFamily="34" charset="0"/>
                <a:cs typeface="Arial" panose="020B0604020202020204" pitchFamily="34" charset="0"/>
              </a:rPr>
              <a:t>)</a:t>
            </a:r>
          </a:p>
          <a:p>
            <a:pPr algn="ctr"/>
            <a:r>
              <a:rPr lang="en-US" sz="2600" dirty="0" err="1" smtClean="0">
                <a:latin typeface="Arial" panose="020B0604020202020204" pitchFamily="34" charset="0"/>
                <a:cs typeface="Arial" panose="020B0604020202020204" pitchFamily="34" charset="0"/>
              </a:rPr>
              <a:t>Refseq</a:t>
            </a:r>
            <a:r>
              <a:rPr lang="en-US" sz="2600" dirty="0" smtClean="0">
                <a:latin typeface="Arial" panose="020B0604020202020204" pitchFamily="34" charset="0"/>
                <a:cs typeface="Arial" panose="020B0604020202020204" pitchFamily="34" charset="0"/>
              </a:rPr>
              <a:t>, </a:t>
            </a:r>
            <a:r>
              <a:rPr lang="en-US" sz="2600" dirty="0" err="1" smtClean="0">
                <a:latin typeface="Arial" panose="020B0604020202020204" pitchFamily="34" charset="0"/>
                <a:cs typeface="Arial" panose="020B0604020202020204" pitchFamily="34" charset="0"/>
              </a:rPr>
              <a:t>Ensembl</a:t>
            </a:r>
            <a:r>
              <a:rPr lang="en-US" sz="2600" dirty="0" smtClean="0">
                <a:latin typeface="Arial" panose="020B0604020202020204" pitchFamily="34" charset="0"/>
                <a:cs typeface="Arial" panose="020B0604020202020204" pitchFamily="34" charset="0"/>
              </a:rPr>
              <a:t>, </a:t>
            </a:r>
            <a:r>
              <a:rPr lang="en-US" sz="2600" dirty="0" err="1" smtClean="0">
                <a:latin typeface="Arial" panose="020B0604020202020204" pitchFamily="34" charset="0"/>
                <a:cs typeface="Arial" panose="020B0604020202020204" pitchFamily="34" charset="0"/>
              </a:rPr>
              <a:t>etc</a:t>
            </a:r>
            <a:endParaRPr lang="en-US" sz="2600" dirty="0" smtClean="0">
              <a:latin typeface="Arial" panose="020B0604020202020204" pitchFamily="34" charset="0"/>
              <a:cs typeface="Arial" panose="020B0604020202020204" pitchFamily="34" charset="0"/>
            </a:endParaRPr>
          </a:p>
          <a:p>
            <a:pPr algn="ctr"/>
            <a:endParaRPr lang="en-US" sz="2600" u="sng" dirty="0" smtClean="0">
              <a:latin typeface="Arial" panose="020B0604020202020204" pitchFamily="34" charset="0"/>
              <a:cs typeface="Arial" panose="020B0604020202020204" pitchFamily="34" charset="0"/>
            </a:endParaRPr>
          </a:p>
          <a:p>
            <a:pPr algn="ctr"/>
            <a:endParaRPr lang="en-US" sz="2600" u="sng" dirty="0">
              <a:latin typeface="Arial" panose="020B0604020202020204" pitchFamily="34" charset="0"/>
              <a:cs typeface="Arial" panose="020B0604020202020204" pitchFamily="34" charset="0"/>
            </a:endParaRPr>
          </a:p>
          <a:p>
            <a:pPr algn="ctr"/>
            <a:r>
              <a:rPr lang="en-US" sz="2600" u="sng" dirty="0" smtClean="0">
                <a:latin typeface="Arial" panose="020B0604020202020204" pitchFamily="34" charset="0"/>
                <a:cs typeface="Arial" panose="020B0604020202020204" pitchFamily="34" charset="0"/>
              </a:rPr>
              <a:t>Output</a:t>
            </a:r>
            <a:r>
              <a:rPr lang="en-US" sz="2600" dirty="0" smtClean="0">
                <a:latin typeface="Arial" panose="020B0604020202020204" pitchFamily="34" charset="0"/>
                <a:cs typeface="Arial" panose="020B0604020202020204" pitchFamily="34" charset="0"/>
              </a:rPr>
              <a:t> (tabular form, excel)</a:t>
            </a:r>
          </a:p>
          <a:p>
            <a:pPr algn="ctr"/>
            <a:r>
              <a:rPr lang="en-US" sz="2600" dirty="0" smtClean="0">
                <a:latin typeface="Arial" panose="020B0604020202020204" pitchFamily="34" charset="0"/>
                <a:cs typeface="Arial" panose="020B0604020202020204" pitchFamily="34" charset="0"/>
              </a:rPr>
              <a:t>FPKM quantifiable </a:t>
            </a:r>
            <a:endParaRPr lang="en-US" sz="26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92233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36155"/>
            <a:ext cx="9144000" cy="492443"/>
          </a:xfrm>
          <a:prstGeom prst="rect">
            <a:avLst/>
          </a:prstGeom>
          <a:noFill/>
        </p:spPr>
        <p:txBody>
          <a:bodyPr wrap="square" rtlCol="0">
            <a:spAutoFit/>
          </a:bodyPr>
          <a:lstStyle/>
          <a:p>
            <a:pPr algn="ctr"/>
            <a:r>
              <a:rPr lang="en-US" sz="2600" dirty="0" smtClean="0">
                <a:latin typeface="Arial" panose="020B0604020202020204" pitchFamily="34" charset="0"/>
                <a:cs typeface="Arial" panose="020B0604020202020204" pitchFamily="34" charset="0"/>
              </a:rPr>
              <a:t>Visualizing Reads Across the Genome</a:t>
            </a:r>
            <a:endParaRPr lang="en-US" sz="2600" dirty="0">
              <a:latin typeface="Arial" panose="020B0604020202020204" pitchFamily="34" charset="0"/>
              <a:cs typeface="Arial" panose="020B0604020202020204" pitchFamily="34" charset="0"/>
            </a:endParaRPr>
          </a:p>
        </p:txBody>
      </p:sp>
      <p:sp>
        <p:nvSpPr>
          <p:cNvPr id="4" name="TextBox 3"/>
          <p:cNvSpPr txBox="1"/>
          <p:nvPr/>
        </p:nvSpPr>
        <p:spPr>
          <a:xfrm>
            <a:off x="0" y="609600"/>
            <a:ext cx="7239000" cy="1692771"/>
          </a:xfrm>
          <a:prstGeom prst="rect">
            <a:avLst/>
          </a:prstGeom>
          <a:noFill/>
        </p:spPr>
        <p:txBody>
          <a:bodyPr wrap="square" rtlCol="0">
            <a:spAutoFit/>
          </a:bodyPr>
          <a:lstStyle/>
          <a:p>
            <a:pPr algn="ctr"/>
            <a:r>
              <a:rPr lang="en-US" sz="2600" dirty="0" smtClean="0">
                <a:solidFill>
                  <a:srgbClr val="FFFFFF"/>
                </a:solidFill>
                <a:latin typeface="Arial" panose="020B0604020202020204" pitchFamily="34" charset="0"/>
                <a:cs typeface="Arial" panose="020B0604020202020204" pitchFamily="34" charset="0"/>
              </a:rPr>
              <a:t>Upload Files to UCSC Genome Browser</a:t>
            </a:r>
          </a:p>
          <a:p>
            <a:pPr algn="ctr"/>
            <a:r>
              <a:rPr lang="en-US" sz="2600" dirty="0" smtClean="0">
                <a:solidFill>
                  <a:srgbClr val="FFFFFF"/>
                </a:solidFill>
                <a:latin typeface="Arial" panose="020B0604020202020204" pitchFamily="34" charset="0"/>
                <a:cs typeface="Arial" panose="020B0604020202020204" pitchFamily="34" charset="0"/>
              </a:rPr>
              <a:t>Convert .bam file to .</a:t>
            </a:r>
            <a:r>
              <a:rPr lang="en-US" sz="2600" dirty="0" err="1" smtClean="0">
                <a:solidFill>
                  <a:srgbClr val="FFFFFF"/>
                </a:solidFill>
                <a:latin typeface="Arial" panose="020B0604020202020204" pitchFamily="34" charset="0"/>
                <a:cs typeface="Arial" panose="020B0604020202020204" pitchFamily="34" charset="0"/>
              </a:rPr>
              <a:t>bedgraph</a:t>
            </a:r>
            <a:r>
              <a:rPr lang="en-US" sz="2600" dirty="0" smtClean="0">
                <a:solidFill>
                  <a:srgbClr val="FFFFFF"/>
                </a:solidFill>
                <a:latin typeface="Arial" panose="020B0604020202020204" pitchFamily="34" charset="0"/>
                <a:cs typeface="Arial" panose="020B0604020202020204" pitchFamily="34" charset="0"/>
              </a:rPr>
              <a:t> (using Galaxy)</a:t>
            </a:r>
          </a:p>
          <a:p>
            <a:pPr algn="ctr"/>
            <a:r>
              <a:rPr lang="en-US" sz="2600" dirty="0" smtClean="0">
                <a:solidFill>
                  <a:srgbClr val="FFFFFF"/>
                </a:solidFill>
                <a:latin typeface="Arial" panose="020B0604020202020204" pitchFamily="34" charset="0"/>
                <a:cs typeface="Arial" panose="020B0604020202020204" pitchFamily="34" charset="0"/>
              </a:rPr>
              <a:t>Requires  some coding</a:t>
            </a:r>
          </a:p>
          <a:p>
            <a:pPr algn="ctr"/>
            <a:r>
              <a:rPr lang="en-US" sz="2600" dirty="0" smtClean="0">
                <a:solidFill>
                  <a:srgbClr val="FFFFFF"/>
                </a:solidFill>
                <a:latin typeface="Arial" panose="020B0604020202020204" pitchFamily="34" charset="0"/>
                <a:cs typeface="Arial" panose="020B0604020202020204" pitchFamily="34" charset="0"/>
              </a:rPr>
              <a:t>Size Limitations</a:t>
            </a:r>
            <a:endParaRPr lang="en-US" sz="2600" dirty="0">
              <a:latin typeface="Arial" panose="020B0604020202020204" pitchFamily="34" charset="0"/>
              <a:cs typeface="Arial" panose="020B0604020202020204" pitchFamily="34" charset="0"/>
            </a:endParaRPr>
          </a:p>
        </p:txBody>
      </p:sp>
      <p:sp>
        <p:nvSpPr>
          <p:cNvPr id="5" name="TextBox 4"/>
          <p:cNvSpPr txBox="1"/>
          <p:nvPr/>
        </p:nvSpPr>
        <p:spPr>
          <a:xfrm>
            <a:off x="6332" y="2669738"/>
            <a:ext cx="7239000" cy="1292662"/>
          </a:xfrm>
          <a:prstGeom prst="rect">
            <a:avLst/>
          </a:prstGeom>
          <a:noFill/>
        </p:spPr>
        <p:txBody>
          <a:bodyPr wrap="square" rtlCol="0">
            <a:spAutoFit/>
          </a:bodyPr>
          <a:lstStyle/>
          <a:p>
            <a:pPr algn="ctr"/>
            <a:r>
              <a:rPr lang="en-US" sz="2600" dirty="0" smtClean="0">
                <a:solidFill>
                  <a:srgbClr val="FFFFFF"/>
                </a:solidFill>
                <a:latin typeface="Arial" panose="020B0604020202020204" pitchFamily="34" charset="0"/>
                <a:cs typeface="Arial" panose="020B0604020202020204" pitchFamily="34" charset="0"/>
              </a:rPr>
              <a:t>Upload Files to Integrative Genome Viewer</a:t>
            </a:r>
          </a:p>
          <a:p>
            <a:pPr algn="ctr"/>
            <a:r>
              <a:rPr lang="en-US" sz="2600" dirty="0" smtClean="0">
                <a:solidFill>
                  <a:srgbClr val="FFFFFF"/>
                </a:solidFill>
                <a:latin typeface="Arial" panose="020B0604020202020204" pitchFamily="34" charset="0"/>
                <a:cs typeface="Arial" panose="020B0604020202020204" pitchFamily="34" charset="0"/>
              </a:rPr>
              <a:t>Convert .bam file to .</a:t>
            </a:r>
            <a:r>
              <a:rPr lang="en-US" sz="2600" dirty="0" err="1" smtClean="0">
                <a:solidFill>
                  <a:srgbClr val="FFFFFF"/>
                </a:solidFill>
                <a:latin typeface="Arial" panose="020B0604020202020204" pitchFamily="34" charset="0"/>
                <a:cs typeface="Arial" panose="020B0604020202020204" pitchFamily="34" charset="0"/>
              </a:rPr>
              <a:t>bedgraph</a:t>
            </a:r>
            <a:r>
              <a:rPr lang="en-US" sz="2600" dirty="0" smtClean="0">
                <a:solidFill>
                  <a:srgbClr val="FFFFFF"/>
                </a:solidFill>
                <a:latin typeface="Arial" panose="020B0604020202020204" pitchFamily="34" charset="0"/>
                <a:cs typeface="Arial" panose="020B0604020202020204" pitchFamily="34" charset="0"/>
              </a:rPr>
              <a:t> (using Galaxy)</a:t>
            </a:r>
          </a:p>
          <a:p>
            <a:pPr algn="ctr"/>
            <a:r>
              <a:rPr lang="en-US" sz="2600" dirty="0" smtClean="0">
                <a:solidFill>
                  <a:srgbClr val="FFFFFF"/>
                </a:solidFill>
                <a:latin typeface="Arial" panose="020B0604020202020204" pitchFamily="34" charset="0"/>
                <a:cs typeface="Arial" panose="020B0604020202020204" pitchFamily="34" charset="0"/>
              </a:rPr>
              <a:t>Upload directly</a:t>
            </a:r>
            <a:endParaRPr lang="en-US" sz="2600" dirty="0">
              <a:latin typeface="Arial" panose="020B0604020202020204" pitchFamily="34" charset="0"/>
              <a:cs typeface="Arial" panose="020B0604020202020204" pitchFamily="34" charset="0"/>
            </a:endParaRPr>
          </a:p>
        </p:txBody>
      </p:sp>
      <p:pic>
        <p:nvPicPr>
          <p:cNvPr id="6" name="Picture 5" descr="Screen Shot 2013-06-09 at 9.25.59 AM.png"/>
          <p:cNvPicPr>
            <a:picLocks noChangeAspect="1"/>
          </p:cNvPicPr>
          <p:nvPr/>
        </p:nvPicPr>
        <p:blipFill rotWithShape="1">
          <a:blip r:embed="rId2">
            <a:extLst>
              <a:ext uri="{28A0092B-C50C-407E-A947-70E740481C1C}">
                <a14:useLocalDpi xmlns:a14="http://schemas.microsoft.com/office/drawing/2010/main" val="0"/>
              </a:ext>
            </a:extLst>
          </a:blip>
          <a:srcRect t="2551"/>
          <a:stretch/>
        </p:blipFill>
        <p:spPr>
          <a:xfrm>
            <a:off x="609600" y="3927331"/>
            <a:ext cx="5105704" cy="2927412"/>
          </a:xfrm>
          <a:prstGeom prst="rect">
            <a:avLst/>
          </a:prstGeom>
        </p:spPr>
      </p:pic>
      <p:sp>
        <p:nvSpPr>
          <p:cNvPr id="7" name="TextBox 6"/>
          <p:cNvSpPr txBox="1"/>
          <p:nvPr/>
        </p:nvSpPr>
        <p:spPr>
          <a:xfrm>
            <a:off x="5715304" y="4813286"/>
            <a:ext cx="1815929" cy="307777"/>
          </a:xfrm>
          <a:prstGeom prst="rect">
            <a:avLst/>
          </a:prstGeom>
          <a:noFill/>
        </p:spPr>
        <p:txBody>
          <a:bodyPr wrap="square" rtlCol="0">
            <a:spAutoFit/>
          </a:bodyPr>
          <a:lstStyle/>
          <a:p>
            <a:r>
              <a:rPr lang="en-US" sz="1400" dirty="0" smtClean="0">
                <a:solidFill>
                  <a:srgbClr val="0000FF"/>
                </a:solidFill>
                <a:latin typeface="Arial"/>
                <a:cs typeface="Arial"/>
              </a:rPr>
              <a:t>WT</a:t>
            </a:r>
            <a:endParaRPr lang="en-US" sz="1400" dirty="0">
              <a:solidFill>
                <a:srgbClr val="0000FF"/>
              </a:solidFill>
              <a:latin typeface="Arial"/>
              <a:cs typeface="Arial"/>
            </a:endParaRPr>
          </a:p>
        </p:txBody>
      </p:sp>
      <p:sp>
        <p:nvSpPr>
          <p:cNvPr id="8" name="TextBox 7"/>
          <p:cNvSpPr txBox="1"/>
          <p:nvPr/>
        </p:nvSpPr>
        <p:spPr>
          <a:xfrm>
            <a:off x="5715304" y="5196260"/>
            <a:ext cx="1815929" cy="307777"/>
          </a:xfrm>
          <a:prstGeom prst="rect">
            <a:avLst/>
          </a:prstGeom>
          <a:noFill/>
        </p:spPr>
        <p:txBody>
          <a:bodyPr wrap="square" rtlCol="0">
            <a:spAutoFit/>
          </a:bodyPr>
          <a:lstStyle/>
          <a:p>
            <a:r>
              <a:rPr lang="en-US" sz="1400" dirty="0" smtClean="0">
                <a:solidFill>
                  <a:srgbClr val="FF0000"/>
                </a:solidFill>
                <a:latin typeface="Arial"/>
                <a:cs typeface="Arial"/>
              </a:rPr>
              <a:t>IFNAR KO</a:t>
            </a:r>
            <a:endParaRPr lang="en-US" sz="1400" dirty="0">
              <a:solidFill>
                <a:srgbClr val="FF0000"/>
              </a:solidFill>
              <a:latin typeface="Arial"/>
              <a:cs typeface="Arial"/>
            </a:endParaRPr>
          </a:p>
        </p:txBody>
      </p:sp>
      <p:sp>
        <p:nvSpPr>
          <p:cNvPr id="9" name="TextBox 8"/>
          <p:cNvSpPr txBox="1"/>
          <p:nvPr/>
        </p:nvSpPr>
        <p:spPr>
          <a:xfrm>
            <a:off x="5715304" y="5502548"/>
            <a:ext cx="1815929" cy="307777"/>
          </a:xfrm>
          <a:prstGeom prst="rect">
            <a:avLst/>
          </a:prstGeom>
          <a:noFill/>
        </p:spPr>
        <p:txBody>
          <a:bodyPr wrap="square" rtlCol="0">
            <a:spAutoFit/>
          </a:bodyPr>
          <a:lstStyle/>
          <a:p>
            <a:r>
              <a:rPr lang="en-US" sz="1400" dirty="0" smtClean="0">
                <a:solidFill>
                  <a:srgbClr val="008000"/>
                </a:solidFill>
                <a:latin typeface="Arial"/>
                <a:cs typeface="Arial"/>
              </a:rPr>
              <a:t>IL-27R KO</a:t>
            </a:r>
            <a:endParaRPr lang="en-US" sz="1400" dirty="0">
              <a:solidFill>
                <a:srgbClr val="008000"/>
              </a:solidFill>
              <a:latin typeface="Arial"/>
              <a:cs typeface="Arial"/>
            </a:endParaRPr>
          </a:p>
        </p:txBody>
      </p:sp>
      <p:sp>
        <p:nvSpPr>
          <p:cNvPr id="10" name="TextBox 9"/>
          <p:cNvSpPr txBox="1"/>
          <p:nvPr/>
        </p:nvSpPr>
        <p:spPr>
          <a:xfrm>
            <a:off x="5703484" y="5841606"/>
            <a:ext cx="1815929" cy="307777"/>
          </a:xfrm>
          <a:prstGeom prst="rect">
            <a:avLst/>
          </a:prstGeom>
          <a:noFill/>
        </p:spPr>
        <p:txBody>
          <a:bodyPr wrap="square" rtlCol="0">
            <a:spAutoFit/>
          </a:bodyPr>
          <a:lstStyle/>
          <a:p>
            <a:r>
              <a:rPr lang="en-US" sz="1400" dirty="0" smtClean="0">
                <a:solidFill>
                  <a:srgbClr val="0000FF"/>
                </a:solidFill>
                <a:latin typeface="Arial"/>
                <a:cs typeface="Arial"/>
              </a:rPr>
              <a:t>WT</a:t>
            </a:r>
            <a:endParaRPr lang="en-US" sz="1400" dirty="0">
              <a:solidFill>
                <a:srgbClr val="0000FF"/>
              </a:solidFill>
              <a:latin typeface="Arial"/>
              <a:cs typeface="Arial"/>
            </a:endParaRPr>
          </a:p>
        </p:txBody>
      </p:sp>
      <p:sp>
        <p:nvSpPr>
          <p:cNvPr id="11" name="TextBox 10"/>
          <p:cNvSpPr txBox="1"/>
          <p:nvPr/>
        </p:nvSpPr>
        <p:spPr>
          <a:xfrm>
            <a:off x="5703484" y="6224580"/>
            <a:ext cx="1815929" cy="307777"/>
          </a:xfrm>
          <a:prstGeom prst="rect">
            <a:avLst/>
          </a:prstGeom>
          <a:noFill/>
        </p:spPr>
        <p:txBody>
          <a:bodyPr wrap="square" rtlCol="0">
            <a:spAutoFit/>
          </a:bodyPr>
          <a:lstStyle/>
          <a:p>
            <a:r>
              <a:rPr lang="en-US" sz="1400" dirty="0" smtClean="0">
                <a:solidFill>
                  <a:srgbClr val="FF0000"/>
                </a:solidFill>
                <a:latin typeface="Arial"/>
                <a:cs typeface="Arial"/>
              </a:rPr>
              <a:t>IFNAR KO</a:t>
            </a:r>
            <a:endParaRPr lang="en-US" sz="1400" dirty="0">
              <a:solidFill>
                <a:srgbClr val="FF0000"/>
              </a:solidFill>
              <a:latin typeface="Arial"/>
              <a:cs typeface="Arial"/>
            </a:endParaRPr>
          </a:p>
        </p:txBody>
      </p:sp>
      <p:sp>
        <p:nvSpPr>
          <p:cNvPr id="12" name="TextBox 11"/>
          <p:cNvSpPr txBox="1"/>
          <p:nvPr/>
        </p:nvSpPr>
        <p:spPr>
          <a:xfrm>
            <a:off x="5703484" y="6530868"/>
            <a:ext cx="1815929" cy="307777"/>
          </a:xfrm>
          <a:prstGeom prst="rect">
            <a:avLst/>
          </a:prstGeom>
          <a:noFill/>
        </p:spPr>
        <p:txBody>
          <a:bodyPr wrap="square" rtlCol="0">
            <a:spAutoFit/>
          </a:bodyPr>
          <a:lstStyle/>
          <a:p>
            <a:r>
              <a:rPr lang="en-US" sz="1400" dirty="0" smtClean="0">
                <a:solidFill>
                  <a:srgbClr val="008000"/>
                </a:solidFill>
                <a:latin typeface="Arial"/>
                <a:cs typeface="Arial"/>
              </a:rPr>
              <a:t>IL-27R KO</a:t>
            </a:r>
            <a:endParaRPr lang="en-US" sz="1400" dirty="0">
              <a:solidFill>
                <a:srgbClr val="008000"/>
              </a:solidFill>
              <a:latin typeface="Arial"/>
              <a:cs typeface="Arial"/>
            </a:endParaRPr>
          </a:p>
        </p:txBody>
      </p:sp>
    </p:spTree>
    <p:extLst>
      <p:ext uri="{BB962C8B-B14F-4D97-AF65-F5344CB8AC3E}">
        <p14:creationId xmlns:p14="http://schemas.microsoft.com/office/powerpoint/2010/main" val="32845193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152400"/>
            <a:ext cx="8915400" cy="492443"/>
          </a:xfrm>
          <a:prstGeom prst="rect">
            <a:avLst/>
          </a:prstGeom>
          <a:noFill/>
        </p:spPr>
        <p:txBody>
          <a:bodyPr wrap="square" rtlCol="0">
            <a:spAutoFit/>
          </a:bodyPr>
          <a:lstStyle/>
          <a:p>
            <a:pPr algn="ctr"/>
            <a:r>
              <a:rPr lang="en-US" sz="2600" dirty="0" smtClean="0">
                <a:latin typeface="Arial" panose="020B0604020202020204" pitchFamily="34" charset="0"/>
                <a:cs typeface="Arial" panose="020B0604020202020204" pitchFamily="34" charset="0"/>
              </a:rPr>
              <a:t>How do I quantify expression from RNA-</a:t>
            </a:r>
            <a:r>
              <a:rPr lang="en-US" sz="2600" dirty="0" err="1" smtClean="0">
                <a:latin typeface="Arial" panose="020B0604020202020204" pitchFamily="34" charset="0"/>
                <a:cs typeface="Arial" panose="020B0604020202020204" pitchFamily="34" charset="0"/>
              </a:rPr>
              <a:t>seq</a:t>
            </a:r>
            <a:r>
              <a:rPr lang="en-US" sz="2600" dirty="0" smtClean="0">
                <a:latin typeface="Arial" panose="020B0604020202020204" pitchFamily="34" charset="0"/>
                <a:cs typeface="Arial" panose="020B0604020202020204" pitchFamily="34" charset="0"/>
              </a:rPr>
              <a:t>?</a:t>
            </a:r>
            <a:endParaRPr lang="en-US" sz="2600" dirty="0">
              <a:latin typeface="Arial" panose="020B0604020202020204" pitchFamily="34" charset="0"/>
              <a:cs typeface="Arial" panose="020B0604020202020204" pitchFamily="34" charset="0"/>
            </a:endParaRPr>
          </a:p>
        </p:txBody>
      </p:sp>
      <p:sp>
        <p:nvSpPr>
          <p:cNvPr id="3" name="TextBox 2"/>
          <p:cNvSpPr txBox="1"/>
          <p:nvPr/>
        </p:nvSpPr>
        <p:spPr>
          <a:xfrm>
            <a:off x="0" y="609600"/>
            <a:ext cx="9144000" cy="400110"/>
          </a:xfrm>
          <a:prstGeom prst="rect">
            <a:avLst/>
          </a:prstGeom>
          <a:noFill/>
        </p:spPr>
        <p:txBody>
          <a:bodyPr wrap="square" rtlCol="0">
            <a:spAutoFit/>
          </a:bodyPr>
          <a:lstStyle/>
          <a:p>
            <a:pPr algn="ctr"/>
            <a:r>
              <a:rPr lang="en-US" sz="2000" dirty="0" smtClean="0">
                <a:latin typeface="Arial" panose="020B0604020202020204" pitchFamily="34" charset="0"/>
                <a:cs typeface="Arial" panose="020B0604020202020204" pitchFamily="34" charset="0"/>
              </a:rPr>
              <a:t>RPKM: Reads per Kb million (</a:t>
            </a:r>
            <a:r>
              <a:rPr lang="en-US" sz="2000" dirty="0" err="1" smtClean="0">
                <a:latin typeface="Arial" panose="020B0604020202020204" pitchFamily="34" charset="0"/>
                <a:cs typeface="Arial" panose="020B0604020202020204" pitchFamily="34" charset="0"/>
              </a:rPr>
              <a:t>Mortazavi</a:t>
            </a:r>
            <a:r>
              <a:rPr lang="en-US" sz="2000" dirty="0" smtClean="0">
                <a:latin typeface="Arial" panose="020B0604020202020204" pitchFamily="34" charset="0"/>
                <a:cs typeface="Arial" panose="020B0604020202020204" pitchFamily="34" charset="0"/>
              </a:rPr>
              <a:t> et al. Nature Methods 2008)</a:t>
            </a:r>
          </a:p>
        </p:txBody>
      </p:sp>
      <p:sp>
        <p:nvSpPr>
          <p:cNvPr id="6" name="TextBox 5"/>
          <p:cNvSpPr txBox="1"/>
          <p:nvPr/>
        </p:nvSpPr>
        <p:spPr>
          <a:xfrm>
            <a:off x="0" y="4611231"/>
            <a:ext cx="9144000" cy="2862322"/>
          </a:xfrm>
          <a:prstGeom prst="rect">
            <a:avLst/>
          </a:prstGeom>
          <a:noFill/>
        </p:spPr>
        <p:txBody>
          <a:bodyPr wrap="square" rtlCol="0">
            <a:spAutoFit/>
          </a:bodyPr>
          <a:lstStyle/>
          <a:p>
            <a:r>
              <a:rPr lang="en-US" sz="2000" dirty="0" smtClean="0">
                <a:latin typeface="Arial" panose="020B0604020202020204" pitchFamily="34" charset="0"/>
                <a:cs typeface="Arial" panose="020B0604020202020204" pitchFamily="34" charset="0"/>
              </a:rPr>
              <a:t>Longer and more highly expressed transcripts are more likely be represented among RNA-</a:t>
            </a:r>
            <a:r>
              <a:rPr lang="en-US" sz="2000" dirty="0" err="1" smtClean="0">
                <a:latin typeface="Arial" panose="020B0604020202020204" pitchFamily="34" charset="0"/>
                <a:cs typeface="Arial" panose="020B0604020202020204" pitchFamily="34" charset="0"/>
              </a:rPr>
              <a:t>seq</a:t>
            </a:r>
            <a:r>
              <a:rPr lang="en-US" sz="2000" dirty="0" smtClean="0">
                <a:latin typeface="Arial" panose="020B0604020202020204" pitchFamily="34" charset="0"/>
                <a:cs typeface="Arial" panose="020B0604020202020204" pitchFamily="34" charset="0"/>
              </a:rPr>
              <a:t> reads</a:t>
            </a:r>
          </a:p>
          <a:p>
            <a:endParaRPr lang="en-US" sz="2000" dirty="0">
              <a:latin typeface="Arial" panose="020B0604020202020204" pitchFamily="34" charset="0"/>
              <a:cs typeface="Arial" panose="020B0604020202020204" pitchFamily="34" charset="0"/>
            </a:endParaRPr>
          </a:p>
          <a:p>
            <a:r>
              <a:rPr lang="en-US" sz="2000" dirty="0" smtClean="0">
                <a:latin typeface="Arial" panose="020B0604020202020204" pitchFamily="34" charset="0"/>
                <a:cs typeface="Arial" panose="020B0604020202020204" pitchFamily="34" charset="0"/>
              </a:rPr>
              <a:t>RPKM normalizes by transcript length and the total number of reads captured and mapped in the </a:t>
            </a:r>
            <a:r>
              <a:rPr lang="en-US" sz="2000" dirty="0" smtClean="0">
                <a:latin typeface="Arial" panose="020B0604020202020204" pitchFamily="34" charset="0"/>
                <a:cs typeface="Arial" panose="020B0604020202020204" pitchFamily="34" charset="0"/>
              </a:rPr>
              <a:t>experiment</a:t>
            </a:r>
          </a:p>
          <a:p>
            <a:endParaRPr lang="en-US" sz="2000" dirty="0">
              <a:latin typeface="Arial" panose="020B0604020202020204" pitchFamily="34" charset="0"/>
              <a:cs typeface="Arial" panose="020B0604020202020204" pitchFamily="34" charset="0"/>
            </a:endParaRPr>
          </a:p>
          <a:p>
            <a:r>
              <a:rPr lang="en-US" sz="2000" dirty="0" smtClean="0">
                <a:latin typeface="Arial" panose="020B0604020202020204" pitchFamily="34" charset="0"/>
                <a:cs typeface="Arial" panose="020B0604020202020204" pitchFamily="34" charset="0"/>
              </a:rPr>
              <a:t>Sequencing depth can alter RPKM values</a:t>
            </a:r>
            <a:endParaRPr lang="en-US" sz="2000" dirty="0" smtClean="0">
              <a:latin typeface="Arial" panose="020B0604020202020204" pitchFamily="34" charset="0"/>
              <a:cs typeface="Arial" panose="020B0604020202020204" pitchFamily="34" charset="0"/>
            </a:endParaRPr>
          </a:p>
          <a:p>
            <a:endParaRPr lang="en-US" sz="2000" dirty="0">
              <a:latin typeface="Arial" panose="020B0604020202020204" pitchFamily="34" charset="0"/>
              <a:cs typeface="Arial" panose="020B0604020202020204" pitchFamily="34" charset="0"/>
            </a:endParaRPr>
          </a:p>
          <a:p>
            <a:endParaRPr lang="en-US" sz="2000" dirty="0">
              <a:latin typeface="Arial" panose="020B0604020202020204" pitchFamily="34" charset="0"/>
              <a:cs typeface="Arial" panose="020B0604020202020204" pitchFamily="34" charset="0"/>
            </a:endParaRPr>
          </a:p>
        </p:txBody>
      </p:sp>
      <p:pic>
        <p:nvPicPr>
          <p:cNvPr id="4" name="Picture 3" descr="Screen Shot 2013-08-09 at 10.16.41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00" y="1116411"/>
            <a:ext cx="7010400" cy="3281939"/>
          </a:xfrm>
          <a:prstGeom prst="rect">
            <a:avLst/>
          </a:prstGeom>
        </p:spPr>
      </p:pic>
    </p:spTree>
    <p:extLst>
      <p:ext uri="{BB962C8B-B14F-4D97-AF65-F5344CB8AC3E}">
        <p14:creationId xmlns:p14="http://schemas.microsoft.com/office/powerpoint/2010/main" val="26739643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152400"/>
            <a:ext cx="8915400" cy="492443"/>
          </a:xfrm>
          <a:prstGeom prst="rect">
            <a:avLst/>
          </a:prstGeom>
          <a:noFill/>
        </p:spPr>
        <p:txBody>
          <a:bodyPr wrap="square" rtlCol="0">
            <a:spAutoFit/>
          </a:bodyPr>
          <a:lstStyle/>
          <a:p>
            <a:pPr algn="ctr"/>
            <a:r>
              <a:rPr lang="en-US" sz="2600" dirty="0" smtClean="0">
                <a:latin typeface="Arial" panose="020B0604020202020204" pitchFamily="34" charset="0"/>
                <a:cs typeface="Arial" panose="020B0604020202020204" pitchFamily="34" charset="0"/>
              </a:rPr>
              <a:t>Differential Gene Expression Analysis</a:t>
            </a:r>
            <a:endParaRPr lang="en-US" sz="2600" dirty="0">
              <a:latin typeface="Arial" panose="020B0604020202020204" pitchFamily="34" charset="0"/>
              <a:cs typeface="Arial" panose="020B0604020202020204" pitchFamily="34" charset="0"/>
            </a:endParaRPr>
          </a:p>
        </p:txBody>
      </p:sp>
      <p:sp>
        <p:nvSpPr>
          <p:cNvPr id="3" name="TextBox 2"/>
          <p:cNvSpPr txBox="1"/>
          <p:nvPr/>
        </p:nvSpPr>
        <p:spPr>
          <a:xfrm>
            <a:off x="-37834" y="685800"/>
            <a:ext cx="9144000" cy="2308324"/>
          </a:xfrm>
          <a:prstGeom prst="rect">
            <a:avLst/>
          </a:prstGeom>
          <a:noFill/>
        </p:spPr>
        <p:txBody>
          <a:bodyPr wrap="square" rtlCol="0">
            <a:spAutoFit/>
          </a:bodyPr>
          <a:lstStyle/>
          <a:p>
            <a:r>
              <a:rPr lang="en-US" u="sng" dirty="0" smtClean="0">
                <a:latin typeface="Arial" panose="020B0604020202020204" pitchFamily="34" charset="0"/>
                <a:cs typeface="Arial" panose="020B0604020202020204" pitchFamily="34" charset="0"/>
              </a:rPr>
              <a:t>RPKM</a:t>
            </a:r>
            <a:endParaRPr lang="en-US" u="sng" dirty="0">
              <a:latin typeface="Arial" panose="020B0604020202020204" pitchFamily="34" charset="0"/>
              <a:cs typeface="Arial" panose="020B0604020202020204" pitchFamily="34" charset="0"/>
            </a:endParaRPr>
          </a:p>
          <a:p>
            <a:r>
              <a:rPr lang="en-US" dirty="0" smtClean="0">
                <a:latin typeface="Arial" panose="020B0604020202020204" pitchFamily="34" charset="0"/>
                <a:cs typeface="Arial" panose="020B0604020202020204" pitchFamily="34" charset="0"/>
              </a:rPr>
              <a:t>	-Can calculate Fold change</a:t>
            </a:r>
          </a:p>
          <a:p>
            <a:r>
              <a:rPr lang="en-US" dirty="0">
                <a:latin typeface="Arial" panose="020B0604020202020204" pitchFamily="34" charset="0"/>
                <a:cs typeface="Arial" panose="020B0604020202020204" pitchFamily="34" charset="0"/>
              </a:rPr>
              <a:t>	</a:t>
            </a:r>
            <a:r>
              <a:rPr lang="en-US" dirty="0" smtClean="0">
                <a:latin typeface="Arial" panose="020B0604020202020204" pitchFamily="34" charset="0"/>
                <a:cs typeface="Arial" panose="020B0604020202020204" pitchFamily="34" charset="0"/>
              </a:rPr>
              <a:t>-Input sequence reads must be similar</a:t>
            </a:r>
          </a:p>
          <a:p>
            <a:r>
              <a:rPr lang="en-US" dirty="0">
                <a:latin typeface="Arial" panose="020B0604020202020204" pitchFamily="34" charset="0"/>
                <a:cs typeface="Arial" panose="020B0604020202020204" pitchFamily="34" charset="0"/>
              </a:rPr>
              <a:t>	</a:t>
            </a:r>
            <a:r>
              <a:rPr lang="en-US" dirty="0" smtClean="0">
                <a:latin typeface="Arial" panose="020B0604020202020204" pitchFamily="34" charset="0"/>
                <a:cs typeface="Arial" panose="020B0604020202020204" pitchFamily="34" charset="0"/>
              </a:rPr>
              <a:t>-replicates not needed</a:t>
            </a:r>
          </a:p>
          <a:p>
            <a:r>
              <a:rPr lang="en-US" dirty="0">
                <a:latin typeface="Arial" panose="020B0604020202020204" pitchFamily="34" charset="0"/>
                <a:cs typeface="Arial" panose="020B0604020202020204" pitchFamily="34" charset="0"/>
              </a:rPr>
              <a:t>	</a:t>
            </a:r>
            <a:r>
              <a:rPr lang="en-US" dirty="0" smtClean="0">
                <a:latin typeface="Arial" panose="020B0604020202020204" pitchFamily="34" charset="0"/>
                <a:cs typeface="Arial" panose="020B0604020202020204" pitchFamily="34" charset="0"/>
              </a:rPr>
              <a:t>-provides NO statistical test for differential gene expression</a:t>
            </a:r>
          </a:p>
          <a:p>
            <a:r>
              <a:rPr lang="en-US" dirty="0">
                <a:latin typeface="Arial" panose="020B0604020202020204" pitchFamily="34" charset="0"/>
                <a:cs typeface="Arial" panose="020B0604020202020204" pitchFamily="34" charset="0"/>
              </a:rPr>
              <a:t>	</a:t>
            </a:r>
            <a:r>
              <a:rPr lang="en-US" dirty="0" smtClean="0">
                <a:latin typeface="Arial" panose="020B0604020202020204" pitchFamily="34" charset="0"/>
                <a:cs typeface="Arial" panose="020B0604020202020204" pitchFamily="34" charset="0"/>
              </a:rPr>
              <a:t>-useful for Cluster based classification of genes</a:t>
            </a:r>
          </a:p>
          <a:p>
            <a:r>
              <a:rPr lang="en-US" dirty="0">
                <a:latin typeface="Arial" panose="020B0604020202020204" pitchFamily="34" charset="0"/>
                <a:cs typeface="Arial" panose="020B0604020202020204" pitchFamily="34" charset="0"/>
              </a:rPr>
              <a:t>http://</a:t>
            </a:r>
            <a:r>
              <a:rPr lang="en-US" dirty="0" err="1">
                <a:latin typeface="Arial" panose="020B0604020202020204" pitchFamily="34" charset="0"/>
                <a:cs typeface="Arial" panose="020B0604020202020204" pitchFamily="34" charset="0"/>
              </a:rPr>
              <a:t>www.bioinformatics.babraham.ac.uk</a:t>
            </a:r>
            <a:r>
              <a:rPr lang="en-US" dirty="0">
                <a:latin typeface="Arial" panose="020B0604020202020204" pitchFamily="34" charset="0"/>
                <a:cs typeface="Arial" panose="020B0604020202020204" pitchFamily="34" charset="0"/>
              </a:rPr>
              <a:t>/projects/</a:t>
            </a:r>
            <a:r>
              <a:rPr lang="en-US" dirty="0" err="1">
                <a:latin typeface="Arial" panose="020B0604020202020204" pitchFamily="34" charset="0"/>
                <a:cs typeface="Arial" panose="020B0604020202020204" pitchFamily="34" charset="0"/>
              </a:rPr>
              <a:t>seqmonk</a:t>
            </a:r>
            <a:r>
              <a:rPr lang="en-US" dirty="0">
                <a:latin typeface="Arial" panose="020B0604020202020204" pitchFamily="34" charset="0"/>
                <a:cs typeface="Arial" panose="020B0604020202020204" pitchFamily="34" charset="0"/>
              </a:rPr>
              <a:t>/Help/4%20Quantitation/4.3%20Pipelines/4.3.1%20RNA-Seq%20quantitation%20pipeline.html</a:t>
            </a:r>
            <a:endParaRPr lang="en-US" dirty="0" smtClean="0">
              <a:latin typeface="Arial" panose="020B0604020202020204" pitchFamily="34" charset="0"/>
              <a:cs typeface="Arial" panose="020B0604020202020204" pitchFamily="34" charset="0"/>
            </a:endParaRPr>
          </a:p>
        </p:txBody>
      </p:sp>
      <p:sp>
        <p:nvSpPr>
          <p:cNvPr id="4" name="TextBox 3"/>
          <p:cNvSpPr txBox="1"/>
          <p:nvPr/>
        </p:nvSpPr>
        <p:spPr>
          <a:xfrm>
            <a:off x="26866" y="4646473"/>
            <a:ext cx="9144000" cy="1754327"/>
          </a:xfrm>
          <a:prstGeom prst="rect">
            <a:avLst/>
          </a:prstGeom>
          <a:noFill/>
        </p:spPr>
        <p:txBody>
          <a:bodyPr wrap="square" rtlCol="0">
            <a:spAutoFit/>
          </a:bodyPr>
          <a:lstStyle/>
          <a:p>
            <a:r>
              <a:rPr lang="en-US" u="sng" dirty="0" err="1" smtClean="0">
                <a:latin typeface="Arial" panose="020B0604020202020204" pitchFamily="34" charset="0"/>
                <a:cs typeface="Arial" panose="020B0604020202020204" pitchFamily="34" charset="0"/>
              </a:rPr>
              <a:t>DESeq</a:t>
            </a:r>
            <a:endParaRPr lang="en-US" u="sng" dirty="0">
              <a:latin typeface="Arial" panose="020B0604020202020204" pitchFamily="34" charset="0"/>
              <a:cs typeface="Arial" panose="020B0604020202020204" pitchFamily="34" charset="0"/>
            </a:endParaRPr>
          </a:p>
          <a:p>
            <a:r>
              <a:rPr lang="en-US" dirty="0" smtClean="0">
                <a:latin typeface="Arial" panose="020B0604020202020204" pitchFamily="34" charset="0"/>
                <a:cs typeface="Arial" panose="020B0604020202020204" pitchFamily="34" charset="0"/>
              </a:rPr>
              <a:t>	-Input .bam file</a:t>
            </a:r>
          </a:p>
          <a:p>
            <a:r>
              <a:rPr lang="en-US" dirty="0">
                <a:latin typeface="Arial" panose="020B0604020202020204" pitchFamily="34" charset="0"/>
                <a:cs typeface="Arial" panose="020B0604020202020204" pitchFamily="34" charset="0"/>
              </a:rPr>
              <a:t>	</a:t>
            </a:r>
            <a:r>
              <a:rPr lang="en-US" dirty="0" smtClean="0">
                <a:latin typeface="Arial" panose="020B0604020202020204" pitchFamily="34" charset="0"/>
                <a:cs typeface="Arial" panose="020B0604020202020204" pitchFamily="34" charset="0"/>
              </a:rPr>
              <a:t>-Can set statistical threshold</a:t>
            </a:r>
          </a:p>
          <a:p>
            <a:r>
              <a:rPr lang="en-US" dirty="0">
                <a:latin typeface="Arial" panose="020B0604020202020204" pitchFamily="34" charset="0"/>
                <a:cs typeface="Arial" panose="020B0604020202020204" pitchFamily="34" charset="0"/>
              </a:rPr>
              <a:t>	</a:t>
            </a:r>
            <a:r>
              <a:rPr lang="en-US" dirty="0" smtClean="0">
                <a:latin typeface="Arial" panose="020B0604020202020204" pitchFamily="34" charset="0"/>
                <a:cs typeface="Arial" panose="020B0604020202020204" pitchFamily="34" charset="0"/>
              </a:rPr>
              <a:t>-Input sequence reads can be somewhat dissimilar</a:t>
            </a:r>
          </a:p>
          <a:p>
            <a:r>
              <a:rPr lang="en-US" dirty="0">
                <a:latin typeface="Arial" panose="020B0604020202020204" pitchFamily="34" charset="0"/>
                <a:cs typeface="Arial" panose="020B0604020202020204" pitchFamily="34" charset="0"/>
              </a:rPr>
              <a:t>	</a:t>
            </a:r>
            <a:r>
              <a:rPr lang="en-US" dirty="0" smtClean="0">
                <a:latin typeface="Arial" panose="020B0604020202020204" pitchFamily="34" charset="0"/>
                <a:cs typeface="Arial" panose="020B0604020202020204" pitchFamily="34" charset="0"/>
              </a:rPr>
              <a:t>-Must have replicates</a:t>
            </a:r>
          </a:p>
          <a:p>
            <a:r>
              <a:rPr lang="en-US" dirty="0">
                <a:latin typeface="Arial" panose="020B0604020202020204" pitchFamily="34" charset="0"/>
                <a:cs typeface="Arial" panose="020B0604020202020204" pitchFamily="34" charset="0"/>
              </a:rPr>
              <a:t>	</a:t>
            </a:r>
            <a:r>
              <a:rPr lang="en-US" dirty="0" smtClean="0">
                <a:latin typeface="Arial" panose="020B0604020202020204" pitchFamily="34" charset="0"/>
                <a:cs typeface="Arial" panose="020B0604020202020204" pitchFamily="34" charset="0"/>
              </a:rPr>
              <a:t>-Not currently on Galaxy (must use Edge R)</a:t>
            </a:r>
          </a:p>
        </p:txBody>
      </p:sp>
      <p:sp>
        <p:nvSpPr>
          <p:cNvPr id="5" name="TextBox 4"/>
          <p:cNvSpPr txBox="1"/>
          <p:nvPr/>
        </p:nvSpPr>
        <p:spPr>
          <a:xfrm>
            <a:off x="0" y="3018234"/>
            <a:ext cx="9144000" cy="1754327"/>
          </a:xfrm>
          <a:prstGeom prst="rect">
            <a:avLst/>
          </a:prstGeom>
          <a:noFill/>
        </p:spPr>
        <p:txBody>
          <a:bodyPr wrap="square" rtlCol="0">
            <a:spAutoFit/>
          </a:bodyPr>
          <a:lstStyle/>
          <a:p>
            <a:r>
              <a:rPr lang="en-US" u="sng" dirty="0" smtClean="0">
                <a:latin typeface="Arial" panose="020B0604020202020204" pitchFamily="34" charset="0"/>
                <a:cs typeface="Arial" panose="020B0604020202020204" pitchFamily="34" charset="0"/>
              </a:rPr>
              <a:t>CuffDiff</a:t>
            </a:r>
            <a:r>
              <a:rPr lang="en-US" dirty="0" smtClean="0">
                <a:latin typeface="Arial" panose="020B0604020202020204" pitchFamily="34" charset="0"/>
                <a:cs typeface="Arial" panose="020B0604020202020204" pitchFamily="34" charset="0"/>
              </a:rPr>
              <a:t> (available on GALAXY)</a:t>
            </a:r>
            <a:endParaRPr lang="en-US" dirty="0">
              <a:latin typeface="Arial" panose="020B0604020202020204" pitchFamily="34" charset="0"/>
              <a:cs typeface="Arial" panose="020B0604020202020204" pitchFamily="34" charset="0"/>
            </a:endParaRPr>
          </a:p>
          <a:p>
            <a:r>
              <a:rPr lang="en-US" dirty="0" smtClean="0">
                <a:latin typeface="Arial" panose="020B0604020202020204" pitchFamily="34" charset="0"/>
                <a:cs typeface="Arial" panose="020B0604020202020204" pitchFamily="34" charset="0"/>
              </a:rPr>
              <a:t>	-Input .bam file</a:t>
            </a:r>
          </a:p>
          <a:p>
            <a:r>
              <a:rPr lang="en-US" dirty="0">
                <a:latin typeface="Arial" panose="020B0604020202020204" pitchFamily="34" charset="0"/>
                <a:cs typeface="Arial" panose="020B0604020202020204" pitchFamily="34" charset="0"/>
              </a:rPr>
              <a:t>	</a:t>
            </a:r>
            <a:r>
              <a:rPr lang="en-US" dirty="0" smtClean="0">
                <a:latin typeface="Arial" panose="020B0604020202020204" pitchFamily="34" charset="0"/>
                <a:cs typeface="Arial" panose="020B0604020202020204" pitchFamily="34" charset="0"/>
              </a:rPr>
              <a:t>-Can set statistical threshold (p&lt;0.05 or whatever)</a:t>
            </a:r>
          </a:p>
          <a:p>
            <a:r>
              <a:rPr lang="en-US" dirty="0">
                <a:latin typeface="Arial" panose="020B0604020202020204" pitchFamily="34" charset="0"/>
                <a:cs typeface="Arial" panose="020B0604020202020204" pitchFamily="34" charset="0"/>
              </a:rPr>
              <a:t>	</a:t>
            </a:r>
            <a:r>
              <a:rPr lang="en-US" dirty="0" smtClean="0">
                <a:latin typeface="Arial" panose="020B0604020202020204" pitchFamily="34" charset="0"/>
                <a:cs typeface="Arial" panose="020B0604020202020204" pitchFamily="34" charset="0"/>
              </a:rPr>
              <a:t>-replicates encouraged but not needed</a:t>
            </a:r>
          </a:p>
          <a:p>
            <a:r>
              <a:rPr lang="en-US" dirty="0">
                <a:latin typeface="Arial" panose="020B0604020202020204" pitchFamily="34" charset="0"/>
                <a:cs typeface="Arial" panose="020B0604020202020204" pitchFamily="34" charset="0"/>
              </a:rPr>
              <a:t>	</a:t>
            </a:r>
            <a:r>
              <a:rPr lang="en-US" dirty="0" smtClean="0">
                <a:latin typeface="Arial" panose="020B0604020202020204" pitchFamily="34" charset="0"/>
                <a:cs typeface="Arial" panose="020B0604020202020204" pitchFamily="34" charset="0"/>
              </a:rPr>
              <a:t>-Input sequence reads can be somewhat dissimilar</a:t>
            </a:r>
          </a:p>
          <a:p>
            <a:r>
              <a:rPr lang="en-US" dirty="0">
                <a:latin typeface="Arial" panose="020B0604020202020204" pitchFamily="34" charset="0"/>
                <a:cs typeface="Arial" panose="020B0604020202020204" pitchFamily="34" charset="0"/>
              </a:rPr>
              <a:t>	</a:t>
            </a:r>
            <a:r>
              <a:rPr lang="en-US" dirty="0" smtClean="0">
                <a:latin typeface="Arial" panose="020B0604020202020204" pitchFamily="34" charset="0"/>
                <a:cs typeface="Arial" panose="020B0604020202020204" pitchFamily="34" charset="0"/>
              </a:rPr>
              <a:t>-can provide differential splicing and promoter usage</a:t>
            </a:r>
          </a:p>
        </p:txBody>
      </p:sp>
    </p:spTree>
    <p:extLst>
      <p:ext uri="{BB962C8B-B14F-4D97-AF65-F5344CB8AC3E}">
        <p14:creationId xmlns:p14="http://schemas.microsoft.com/office/powerpoint/2010/main" val="9874138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152400"/>
            <a:ext cx="8915400" cy="492443"/>
          </a:xfrm>
          <a:prstGeom prst="rect">
            <a:avLst/>
          </a:prstGeom>
          <a:noFill/>
        </p:spPr>
        <p:txBody>
          <a:bodyPr wrap="square" rtlCol="0">
            <a:spAutoFit/>
          </a:bodyPr>
          <a:lstStyle/>
          <a:p>
            <a:pPr algn="ctr"/>
            <a:r>
              <a:rPr lang="en-US" sz="2600" dirty="0" smtClean="0">
                <a:latin typeface="Arial" panose="020B0604020202020204" pitchFamily="34" charset="0"/>
                <a:cs typeface="Arial" panose="020B0604020202020204" pitchFamily="34" charset="0"/>
              </a:rPr>
              <a:t>Differential Gene Expression Analysis:</a:t>
            </a:r>
            <a:r>
              <a:rPr lang="en-US" sz="2600" dirty="0">
                <a:latin typeface="Arial" panose="020B0604020202020204" pitchFamily="34" charset="0"/>
                <a:cs typeface="Arial" panose="020B0604020202020204" pitchFamily="34" charset="0"/>
              </a:rPr>
              <a:t> </a:t>
            </a:r>
            <a:r>
              <a:rPr lang="en-US" sz="2600" dirty="0" smtClean="0">
                <a:latin typeface="Arial" panose="020B0604020202020204" pitchFamily="34" charset="0"/>
                <a:cs typeface="Arial" panose="020B0604020202020204" pitchFamily="34" charset="0"/>
              </a:rPr>
              <a:t>Sampling Variance</a:t>
            </a:r>
            <a:endParaRPr lang="en-US" sz="2600" dirty="0" smtClean="0">
              <a:latin typeface="Arial" panose="020B0604020202020204" pitchFamily="34" charset="0"/>
              <a:cs typeface="Arial" panose="020B0604020202020204" pitchFamily="34" charset="0"/>
            </a:endParaRPr>
          </a:p>
        </p:txBody>
      </p:sp>
      <p:sp>
        <p:nvSpPr>
          <p:cNvPr id="4" name="TextBox 3"/>
          <p:cNvSpPr txBox="1"/>
          <p:nvPr/>
        </p:nvSpPr>
        <p:spPr>
          <a:xfrm>
            <a:off x="37864" y="762000"/>
            <a:ext cx="9144000" cy="1015663"/>
          </a:xfrm>
          <a:prstGeom prst="rect">
            <a:avLst/>
          </a:prstGeom>
          <a:noFill/>
        </p:spPr>
        <p:txBody>
          <a:bodyPr wrap="square" rtlCol="0">
            <a:spAutoFit/>
          </a:bodyPr>
          <a:lstStyle/>
          <a:p>
            <a:r>
              <a:rPr lang="en-US" sz="2000" dirty="0" smtClean="0">
                <a:latin typeface="Arial" panose="020B0604020202020204" pitchFamily="34" charset="0"/>
                <a:cs typeface="Arial" panose="020B0604020202020204" pitchFamily="34" charset="0"/>
              </a:rPr>
              <a:t>Consider a bag of balls with K number of red balls where K is much less than the total number of balls.  You can sample n number of balls.  P represents the proportion of red balls in your sample.</a:t>
            </a:r>
            <a:endParaRPr lang="en-US" sz="2000" dirty="0">
              <a:latin typeface="Arial" panose="020B0604020202020204" pitchFamily="34" charset="0"/>
              <a:cs typeface="Arial" panose="020B0604020202020204" pitchFamily="34" charset="0"/>
            </a:endParaRPr>
          </a:p>
        </p:txBody>
      </p:sp>
      <p:sp>
        <p:nvSpPr>
          <p:cNvPr id="5" name="TextBox 4"/>
          <p:cNvSpPr txBox="1"/>
          <p:nvPr/>
        </p:nvSpPr>
        <p:spPr>
          <a:xfrm>
            <a:off x="882" y="1676400"/>
            <a:ext cx="9144000" cy="1015663"/>
          </a:xfrm>
          <a:prstGeom prst="rect">
            <a:avLst/>
          </a:prstGeom>
          <a:noFill/>
        </p:spPr>
        <p:txBody>
          <a:bodyPr wrap="square" rtlCol="0">
            <a:spAutoFit/>
          </a:bodyPr>
          <a:lstStyle/>
          <a:p>
            <a:pPr algn="ctr"/>
            <a:r>
              <a:rPr lang="en-US" sz="2000" dirty="0" smtClean="0">
                <a:latin typeface="Arial" panose="020B0604020202020204" pitchFamily="34" charset="0"/>
                <a:cs typeface="Arial" panose="020B0604020202020204" pitchFamily="34" charset="0"/>
              </a:rPr>
              <a:t>Estimate of the number of balls (u) = </a:t>
            </a:r>
            <a:r>
              <a:rPr lang="en-US" sz="2000" dirty="0" err="1" smtClean="0">
                <a:latin typeface="Arial" panose="020B0604020202020204" pitchFamily="34" charset="0"/>
                <a:cs typeface="Arial" panose="020B0604020202020204" pitchFamily="34" charset="0"/>
              </a:rPr>
              <a:t>pn</a:t>
            </a:r>
            <a:endParaRPr lang="en-US" sz="2000" dirty="0" smtClean="0">
              <a:latin typeface="Arial" panose="020B0604020202020204" pitchFamily="34" charset="0"/>
              <a:cs typeface="Arial" panose="020B0604020202020204" pitchFamily="34" charset="0"/>
            </a:endParaRPr>
          </a:p>
          <a:p>
            <a:pPr algn="ctr"/>
            <a:r>
              <a:rPr lang="en-US" sz="2000" dirty="0" smtClean="0">
                <a:latin typeface="Arial" panose="020B0604020202020204" pitchFamily="34" charset="0"/>
                <a:cs typeface="Arial" panose="020B0604020202020204" pitchFamily="34" charset="0"/>
              </a:rPr>
              <a:t>K (the actual number of balls) follows a Poisson distribution and hence K varies around the expected value (u) with a standard deviation of 1/ </a:t>
            </a:r>
            <a:r>
              <a:rPr lang="en-US" sz="2000" dirty="0" err="1" smtClean="0">
                <a:latin typeface="Arial" panose="020B0604020202020204" pitchFamily="34" charset="0"/>
                <a:cs typeface="Arial" panose="020B0604020202020204" pitchFamily="34" charset="0"/>
              </a:rPr>
              <a:t>sqroot</a:t>
            </a:r>
            <a:r>
              <a:rPr lang="en-US" sz="2000" dirty="0" smtClean="0">
                <a:latin typeface="Arial" panose="020B0604020202020204" pitchFamily="34" charset="0"/>
                <a:cs typeface="Arial" panose="020B0604020202020204" pitchFamily="34" charset="0"/>
              </a:rPr>
              <a:t> (u) </a:t>
            </a:r>
            <a:endParaRPr lang="en-US" sz="2000" dirty="0">
              <a:latin typeface="Arial" panose="020B0604020202020204" pitchFamily="34" charset="0"/>
              <a:cs typeface="Arial" panose="020B0604020202020204" pitchFamily="34" charset="0"/>
            </a:endParaRPr>
          </a:p>
        </p:txBody>
      </p:sp>
      <p:sp>
        <p:nvSpPr>
          <p:cNvPr id="6" name="TextBox 5"/>
          <p:cNvSpPr txBox="1"/>
          <p:nvPr/>
        </p:nvSpPr>
        <p:spPr>
          <a:xfrm>
            <a:off x="0" y="2715161"/>
            <a:ext cx="9144000" cy="1323439"/>
          </a:xfrm>
          <a:prstGeom prst="rect">
            <a:avLst/>
          </a:prstGeom>
          <a:noFill/>
        </p:spPr>
        <p:txBody>
          <a:bodyPr wrap="square" rtlCol="0">
            <a:spAutoFit/>
          </a:bodyPr>
          <a:lstStyle/>
          <a:p>
            <a:pPr algn="ctr"/>
            <a:r>
              <a:rPr lang="en-US" sz="2000" dirty="0" smtClean="0">
                <a:latin typeface="Arial" panose="020B0604020202020204" pitchFamily="34" charset="0"/>
                <a:cs typeface="Arial" panose="020B0604020202020204" pitchFamily="34" charset="0"/>
              </a:rPr>
              <a:t>Microarray data follows a </a:t>
            </a:r>
            <a:r>
              <a:rPr lang="en-US" sz="2000" dirty="0" smtClean="0">
                <a:solidFill>
                  <a:srgbClr val="FF0000"/>
                </a:solidFill>
                <a:latin typeface="Arial" panose="020B0604020202020204" pitchFamily="34" charset="0"/>
                <a:cs typeface="Arial" panose="020B0604020202020204" pitchFamily="34" charset="0"/>
              </a:rPr>
              <a:t>Poisson distribution</a:t>
            </a:r>
            <a:r>
              <a:rPr lang="en-US" sz="2000" dirty="0" smtClean="0">
                <a:latin typeface="Arial" panose="020B0604020202020204" pitchFamily="34" charset="0"/>
                <a:cs typeface="Arial" panose="020B0604020202020204" pitchFamily="34" charset="0"/>
              </a:rPr>
              <a:t>. However RNA seq does not.</a:t>
            </a:r>
          </a:p>
          <a:p>
            <a:pPr algn="ctr"/>
            <a:r>
              <a:rPr lang="en-US" sz="2000" dirty="0" smtClean="0">
                <a:latin typeface="Arial" panose="020B0604020202020204" pitchFamily="34" charset="0"/>
                <a:cs typeface="Arial" panose="020B0604020202020204" pitchFamily="34" charset="0"/>
              </a:rPr>
              <a:t>In RNA Seq genes with high mean counts (either because they’re long or highly expressed) tend to show more variance (between samples) than genes with low mean counts.  Thus this data fits a </a:t>
            </a:r>
            <a:r>
              <a:rPr lang="en-US" sz="2000" dirty="0" smtClean="0">
                <a:solidFill>
                  <a:srgbClr val="FF0000"/>
                </a:solidFill>
                <a:latin typeface="Arial" panose="020B0604020202020204" pitchFamily="34" charset="0"/>
                <a:cs typeface="Arial" panose="020B0604020202020204" pitchFamily="34" charset="0"/>
              </a:rPr>
              <a:t>Negative Binomial Distribution </a:t>
            </a:r>
            <a:endParaRPr lang="en-US" sz="2000" dirty="0">
              <a:solidFill>
                <a:srgbClr val="FF0000"/>
              </a:solidFill>
              <a:latin typeface="Arial" panose="020B0604020202020204" pitchFamily="34" charset="0"/>
              <a:cs typeface="Arial" panose="020B0604020202020204" pitchFamily="34" charset="0"/>
            </a:endParaRPr>
          </a:p>
        </p:txBody>
      </p:sp>
      <p:pic>
        <p:nvPicPr>
          <p:cNvPr id="7" name="Picture 6"/>
          <p:cNvPicPr>
            <a:picLocks noChangeAspect="1"/>
          </p:cNvPicPr>
          <p:nvPr/>
        </p:nvPicPr>
        <p:blipFill rotWithShape="1">
          <a:blip r:embed="rId2"/>
          <a:srcRect r="51463"/>
          <a:stretch/>
        </p:blipFill>
        <p:spPr>
          <a:xfrm>
            <a:off x="152400" y="3983575"/>
            <a:ext cx="4419600" cy="2874425"/>
          </a:xfrm>
          <a:prstGeom prst="rect">
            <a:avLst/>
          </a:prstGeom>
        </p:spPr>
      </p:pic>
      <p:sp>
        <p:nvSpPr>
          <p:cNvPr id="8" name="TextBox 7"/>
          <p:cNvSpPr txBox="1"/>
          <p:nvPr/>
        </p:nvSpPr>
        <p:spPr>
          <a:xfrm>
            <a:off x="3581400" y="4572000"/>
            <a:ext cx="4495800" cy="707886"/>
          </a:xfrm>
          <a:prstGeom prst="rect">
            <a:avLst/>
          </a:prstGeom>
          <a:noFill/>
        </p:spPr>
        <p:txBody>
          <a:bodyPr wrap="square" rtlCol="0">
            <a:spAutoFit/>
          </a:bodyPr>
          <a:lstStyle/>
          <a:p>
            <a:pPr algn="ctr"/>
            <a:r>
              <a:rPr lang="en-US" sz="2000" dirty="0" smtClean="0">
                <a:solidFill>
                  <a:srgbClr val="660066"/>
                </a:solidFill>
                <a:latin typeface="Arial" panose="020B0604020202020204" pitchFamily="34" charset="0"/>
                <a:cs typeface="Arial" panose="020B0604020202020204" pitchFamily="34" charset="0"/>
              </a:rPr>
              <a:t>Poisson</a:t>
            </a:r>
          </a:p>
          <a:p>
            <a:pPr algn="ctr"/>
            <a:r>
              <a:rPr lang="en-US" sz="2000" dirty="0" smtClean="0">
                <a:solidFill>
                  <a:srgbClr val="FFFF00"/>
                </a:solidFill>
                <a:latin typeface="Arial" panose="020B0604020202020204" pitchFamily="34" charset="0"/>
                <a:cs typeface="Arial" panose="020B0604020202020204" pitchFamily="34" charset="0"/>
              </a:rPr>
              <a:t>Negative Binomial</a:t>
            </a:r>
            <a:endParaRPr lang="en-US" sz="2000" dirty="0">
              <a:solidFill>
                <a:srgbClr val="FFFF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877906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152400"/>
            <a:ext cx="8915400" cy="492443"/>
          </a:xfrm>
          <a:prstGeom prst="rect">
            <a:avLst/>
          </a:prstGeom>
          <a:noFill/>
        </p:spPr>
        <p:txBody>
          <a:bodyPr wrap="square" rtlCol="0">
            <a:spAutoFit/>
          </a:bodyPr>
          <a:lstStyle/>
          <a:p>
            <a:pPr algn="ctr"/>
            <a:r>
              <a:rPr lang="en-US" sz="2600" dirty="0" smtClean="0">
                <a:latin typeface="Arial" panose="020B0604020202020204" pitchFamily="34" charset="0"/>
                <a:cs typeface="Arial" panose="020B0604020202020204" pitchFamily="34" charset="0"/>
              </a:rPr>
              <a:t>Differential Gene Expression Analysis</a:t>
            </a:r>
            <a:endParaRPr lang="en-US" sz="2600" dirty="0">
              <a:latin typeface="Arial" panose="020B0604020202020204" pitchFamily="34" charset="0"/>
              <a:cs typeface="Arial" panose="020B0604020202020204" pitchFamily="34" charset="0"/>
            </a:endParaRPr>
          </a:p>
        </p:txBody>
      </p:sp>
      <p:sp>
        <p:nvSpPr>
          <p:cNvPr id="3" name="TextBox 2"/>
          <p:cNvSpPr txBox="1"/>
          <p:nvPr/>
        </p:nvSpPr>
        <p:spPr>
          <a:xfrm>
            <a:off x="0" y="685800"/>
            <a:ext cx="8915400" cy="1292662"/>
          </a:xfrm>
          <a:prstGeom prst="rect">
            <a:avLst/>
          </a:prstGeom>
          <a:noFill/>
        </p:spPr>
        <p:txBody>
          <a:bodyPr wrap="square" rtlCol="0">
            <a:spAutoFit/>
          </a:bodyPr>
          <a:lstStyle/>
          <a:p>
            <a:r>
              <a:rPr lang="en-US" sz="2600" dirty="0" smtClean="0">
                <a:latin typeface="Arial" panose="020B0604020202020204" pitchFamily="34" charset="0"/>
                <a:cs typeface="Arial" panose="020B0604020202020204" pitchFamily="34" charset="0"/>
              </a:rPr>
              <a:t>CuffDiff: If you have two samples, </a:t>
            </a:r>
            <a:r>
              <a:rPr lang="en-US" sz="2600" dirty="0" err="1" smtClean="0">
                <a:latin typeface="Arial" panose="020B0604020202020204" pitchFamily="34" charset="0"/>
                <a:cs typeface="Arial" panose="020B0604020202020204" pitchFamily="34" charset="0"/>
              </a:rPr>
              <a:t>cuffdiff</a:t>
            </a:r>
            <a:r>
              <a:rPr lang="en-US" sz="2600" dirty="0" smtClean="0">
                <a:latin typeface="Arial" panose="020B0604020202020204" pitchFamily="34" charset="0"/>
                <a:cs typeface="Arial" panose="020B0604020202020204" pitchFamily="34" charset="0"/>
              </a:rPr>
              <a:t> tests, for each transcript whether there is evidence that the concentration of this transcript is not the same in the two samples</a:t>
            </a:r>
            <a:endParaRPr lang="en-US" sz="2600" dirty="0">
              <a:latin typeface="Arial" panose="020B0604020202020204" pitchFamily="34" charset="0"/>
              <a:cs typeface="Arial" panose="020B0604020202020204" pitchFamily="34" charset="0"/>
            </a:endParaRPr>
          </a:p>
        </p:txBody>
      </p:sp>
      <p:sp>
        <p:nvSpPr>
          <p:cNvPr id="4" name="TextBox 3"/>
          <p:cNvSpPr txBox="1"/>
          <p:nvPr/>
        </p:nvSpPr>
        <p:spPr>
          <a:xfrm>
            <a:off x="37721" y="2860119"/>
            <a:ext cx="8915400" cy="2092881"/>
          </a:xfrm>
          <a:prstGeom prst="rect">
            <a:avLst/>
          </a:prstGeom>
          <a:noFill/>
        </p:spPr>
        <p:txBody>
          <a:bodyPr wrap="square" rtlCol="0">
            <a:spAutoFit/>
          </a:bodyPr>
          <a:lstStyle/>
          <a:p>
            <a:r>
              <a:rPr lang="en-US" sz="2600" dirty="0" err="1" smtClean="0">
                <a:latin typeface="Arial" panose="020B0604020202020204" pitchFamily="34" charset="0"/>
                <a:cs typeface="Arial" panose="020B0604020202020204" pitchFamily="34" charset="0"/>
              </a:rPr>
              <a:t>DESeq</a:t>
            </a:r>
            <a:r>
              <a:rPr lang="en-US" sz="2600" dirty="0" smtClean="0">
                <a:latin typeface="Arial" panose="020B0604020202020204" pitchFamily="34" charset="0"/>
                <a:cs typeface="Arial" panose="020B0604020202020204" pitchFamily="34" charset="0"/>
              </a:rPr>
              <a:t>/</a:t>
            </a:r>
            <a:r>
              <a:rPr lang="en-US" sz="2600" dirty="0" err="1" smtClean="0">
                <a:latin typeface="Arial" panose="020B0604020202020204" pitchFamily="34" charset="0"/>
                <a:cs typeface="Arial" panose="020B0604020202020204" pitchFamily="34" charset="0"/>
              </a:rPr>
              <a:t>EdgeR</a:t>
            </a:r>
            <a:r>
              <a:rPr lang="en-US" sz="2600" dirty="0" smtClean="0">
                <a:latin typeface="Arial" panose="020B0604020202020204" pitchFamily="34" charset="0"/>
                <a:cs typeface="Arial" panose="020B0604020202020204" pitchFamily="34" charset="0"/>
              </a:rPr>
              <a:t>: If you have two different experimental conditions, with replicates for each condition, </a:t>
            </a:r>
            <a:r>
              <a:rPr lang="en-US" sz="2600" dirty="0" err="1" smtClean="0">
                <a:latin typeface="Arial" panose="020B0604020202020204" pitchFamily="34" charset="0"/>
                <a:cs typeface="Arial" panose="020B0604020202020204" pitchFamily="34" charset="0"/>
              </a:rPr>
              <a:t>DESeq</a:t>
            </a:r>
            <a:r>
              <a:rPr lang="en-US" sz="2600" dirty="0" smtClean="0">
                <a:latin typeface="Arial" panose="020B0604020202020204" pitchFamily="34" charset="0"/>
                <a:cs typeface="Arial" panose="020B0604020202020204" pitchFamily="34" charset="0"/>
              </a:rPr>
              <a:t> tests whether, for a given gene, the change in the expression strength between the two conditions is large as compared to the variation within each group.</a:t>
            </a:r>
            <a:endParaRPr lang="en-US" sz="2600" dirty="0">
              <a:latin typeface="Arial" panose="020B0604020202020204" pitchFamily="34" charset="0"/>
              <a:cs typeface="Arial" panose="020B0604020202020204" pitchFamily="34" charset="0"/>
            </a:endParaRPr>
          </a:p>
        </p:txBody>
      </p:sp>
      <p:sp>
        <p:nvSpPr>
          <p:cNvPr id="5" name="TextBox 4"/>
          <p:cNvSpPr txBox="1"/>
          <p:nvPr/>
        </p:nvSpPr>
        <p:spPr>
          <a:xfrm>
            <a:off x="152400" y="6248400"/>
            <a:ext cx="8915400" cy="492443"/>
          </a:xfrm>
          <a:prstGeom prst="rect">
            <a:avLst/>
          </a:prstGeom>
          <a:noFill/>
        </p:spPr>
        <p:txBody>
          <a:bodyPr wrap="square" rtlCol="0">
            <a:spAutoFit/>
          </a:bodyPr>
          <a:lstStyle/>
          <a:p>
            <a:pPr algn="ctr"/>
            <a:r>
              <a:rPr lang="en-US" sz="2600" dirty="0" smtClean="0">
                <a:solidFill>
                  <a:srgbClr val="FF0000"/>
                </a:solidFill>
                <a:latin typeface="Arial" panose="020B0604020202020204" pitchFamily="34" charset="0"/>
                <a:cs typeface="Arial" panose="020B0604020202020204" pitchFamily="34" charset="0"/>
              </a:rPr>
              <a:t>You will get different answers with different tests</a:t>
            </a:r>
            <a:endParaRPr lang="en-US" sz="26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154317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1000" y="152400"/>
            <a:ext cx="8534400" cy="492443"/>
          </a:xfrm>
          <a:prstGeom prst="rect">
            <a:avLst/>
          </a:prstGeom>
          <a:noFill/>
        </p:spPr>
        <p:txBody>
          <a:bodyPr wrap="square" rtlCol="0">
            <a:spAutoFit/>
          </a:bodyPr>
          <a:lstStyle/>
          <a:p>
            <a:pPr algn="ctr"/>
            <a:r>
              <a:rPr lang="en-US" sz="2600" dirty="0" smtClean="0">
                <a:latin typeface="Arial" panose="020B0604020202020204" pitchFamily="34" charset="0"/>
                <a:cs typeface="Arial" panose="020B0604020202020204" pitchFamily="34" charset="0"/>
              </a:rPr>
              <a:t>Resources</a:t>
            </a:r>
            <a:endParaRPr lang="en-US" sz="2600" dirty="0">
              <a:latin typeface="Arial" panose="020B0604020202020204" pitchFamily="34" charset="0"/>
              <a:cs typeface="Arial" panose="020B0604020202020204" pitchFamily="34" charset="0"/>
            </a:endParaRPr>
          </a:p>
        </p:txBody>
      </p:sp>
      <p:sp>
        <p:nvSpPr>
          <p:cNvPr id="3" name="TextBox 2"/>
          <p:cNvSpPr txBox="1"/>
          <p:nvPr/>
        </p:nvSpPr>
        <p:spPr>
          <a:xfrm>
            <a:off x="0" y="990600"/>
            <a:ext cx="8534400" cy="4093428"/>
          </a:xfrm>
          <a:prstGeom prst="rect">
            <a:avLst/>
          </a:prstGeom>
          <a:noFill/>
        </p:spPr>
        <p:txBody>
          <a:bodyPr wrap="square" rtlCol="0">
            <a:spAutoFit/>
          </a:bodyPr>
          <a:lstStyle/>
          <a:p>
            <a:pPr algn="ctr"/>
            <a:r>
              <a:rPr lang="en-US" sz="2000" dirty="0" smtClean="0">
                <a:latin typeface="Arial" panose="020B0604020202020204" pitchFamily="34" charset="0"/>
                <a:cs typeface="Arial" panose="020B0604020202020204" pitchFamily="34" charset="0"/>
              </a:rPr>
              <a:t>RNA-</a:t>
            </a:r>
            <a:r>
              <a:rPr lang="en-US" sz="2000" dirty="0" err="1" smtClean="0">
                <a:latin typeface="Arial" panose="020B0604020202020204" pitchFamily="34" charset="0"/>
                <a:cs typeface="Arial" panose="020B0604020202020204" pitchFamily="34" charset="0"/>
              </a:rPr>
              <a:t>seq</a:t>
            </a:r>
            <a:r>
              <a:rPr lang="en-US" sz="2000" dirty="0" smtClean="0">
                <a:latin typeface="Arial" panose="020B0604020202020204" pitchFamily="34" charset="0"/>
                <a:cs typeface="Arial" panose="020B0604020202020204" pitchFamily="34" charset="0"/>
              </a:rPr>
              <a:t>: technical </a:t>
            </a:r>
            <a:r>
              <a:rPr lang="en-US" sz="2000" dirty="0" err="1" smtClean="0">
                <a:latin typeface="Arial" panose="020B0604020202020204" pitchFamily="34" charset="0"/>
                <a:cs typeface="Arial" panose="020B0604020202020204" pitchFamily="34" charset="0"/>
              </a:rPr>
              <a:t>variablity</a:t>
            </a:r>
            <a:r>
              <a:rPr lang="en-US" sz="2000" dirty="0" smtClean="0">
                <a:latin typeface="Arial" panose="020B0604020202020204" pitchFamily="34" charset="0"/>
                <a:cs typeface="Arial" panose="020B0604020202020204" pitchFamily="34" charset="0"/>
              </a:rPr>
              <a:t> and sampling</a:t>
            </a:r>
          </a:p>
          <a:p>
            <a:pPr algn="ctr"/>
            <a:r>
              <a:rPr lang="en-US" sz="2000" dirty="0" smtClean="0">
                <a:latin typeface="Arial" panose="020B0604020202020204" pitchFamily="34" charset="0"/>
                <a:cs typeface="Arial" panose="020B0604020202020204" pitchFamily="34" charset="0"/>
              </a:rPr>
              <a:t>McIntyre et al. BMC Genomics 2011 12:293</a:t>
            </a:r>
          </a:p>
          <a:p>
            <a:pPr algn="ctr"/>
            <a:endParaRPr lang="en-US" sz="2000" dirty="0">
              <a:latin typeface="Arial" panose="020B0604020202020204" pitchFamily="34" charset="0"/>
              <a:cs typeface="Arial" panose="020B0604020202020204" pitchFamily="34" charset="0"/>
            </a:endParaRPr>
          </a:p>
          <a:p>
            <a:pPr algn="ctr"/>
            <a:r>
              <a:rPr lang="en-US" sz="2000" dirty="0" smtClean="0">
                <a:latin typeface="Arial" panose="020B0604020202020204" pitchFamily="34" charset="0"/>
                <a:cs typeface="Arial" panose="020B0604020202020204" pitchFamily="34" charset="0"/>
              </a:rPr>
              <a:t>Statistical Design and Analysis of RNA Sequencing Data</a:t>
            </a:r>
          </a:p>
          <a:p>
            <a:pPr algn="ctr"/>
            <a:r>
              <a:rPr lang="en-US" sz="2000" dirty="0" smtClean="0">
                <a:latin typeface="Arial" panose="020B0604020202020204" pitchFamily="34" charset="0"/>
                <a:cs typeface="Arial" panose="020B0604020202020204" pitchFamily="34" charset="0"/>
              </a:rPr>
              <a:t>Auer and </a:t>
            </a:r>
            <a:r>
              <a:rPr lang="en-US" sz="2000" dirty="0" err="1" smtClean="0">
                <a:latin typeface="Arial" panose="020B0604020202020204" pitchFamily="34" charset="0"/>
                <a:cs typeface="Arial" panose="020B0604020202020204" pitchFamily="34" charset="0"/>
              </a:rPr>
              <a:t>Doerge</a:t>
            </a:r>
            <a:r>
              <a:rPr lang="en-US" sz="2000" dirty="0" smtClean="0">
                <a:latin typeface="Arial" panose="020B0604020202020204" pitchFamily="34" charset="0"/>
                <a:cs typeface="Arial" panose="020B0604020202020204" pitchFamily="34" charset="0"/>
              </a:rPr>
              <a:t>. Genetics 2010 185(2): 405-416</a:t>
            </a:r>
          </a:p>
          <a:p>
            <a:pPr algn="ctr"/>
            <a:endParaRPr lang="en-US" sz="2000" dirty="0">
              <a:latin typeface="Arial" panose="020B0604020202020204" pitchFamily="34" charset="0"/>
              <a:cs typeface="Arial" panose="020B0604020202020204" pitchFamily="34" charset="0"/>
            </a:endParaRPr>
          </a:p>
          <a:p>
            <a:pPr algn="ctr"/>
            <a:r>
              <a:rPr lang="en-US" sz="2000" dirty="0" smtClean="0">
                <a:latin typeface="Arial" panose="020B0604020202020204" pitchFamily="34" charset="0"/>
                <a:cs typeface="Arial" panose="020B0604020202020204" pitchFamily="34" charset="0"/>
              </a:rPr>
              <a:t>Analyzing and minimizing PCR </a:t>
            </a:r>
            <a:r>
              <a:rPr lang="en-US" sz="2000" dirty="0" err="1" smtClean="0">
                <a:latin typeface="Arial" panose="020B0604020202020204" pitchFamily="34" charset="0"/>
                <a:cs typeface="Arial" panose="020B0604020202020204" pitchFamily="34" charset="0"/>
              </a:rPr>
              <a:t>amplication</a:t>
            </a:r>
            <a:r>
              <a:rPr lang="en-US" sz="2000" dirty="0" smtClean="0">
                <a:latin typeface="Arial" panose="020B0604020202020204" pitchFamily="34" charset="0"/>
                <a:cs typeface="Arial" panose="020B0604020202020204" pitchFamily="34" charset="0"/>
              </a:rPr>
              <a:t> bias in </a:t>
            </a:r>
            <a:r>
              <a:rPr lang="en-US" sz="2000" dirty="0" err="1" smtClean="0">
                <a:latin typeface="Arial" panose="020B0604020202020204" pitchFamily="34" charset="0"/>
                <a:cs typeface="Arial" panose="020B0604020202020204" pitchFamily="34" charset="0"/>
              </a:rPr>
              <a:t>Illumina</a:t>
            </a:r>
            <a:r>
              <a:rPr lang="en-US" sz="2000" dirty="0" smtClean="0">
                <a:latin typeface="Arial" panose="020B0604020202020204" pitchFamily="34" charset="0"/>
                <a:cs typeface="Arial" panose="020B0604020202020204" pitchFamily="34" charset="0"/>
              </a:rPr>
              <a:t> sequencing libraries</a:t>
            </a:r>
          </a:p>
          <a:p>
            <a:pPr algn="ctr"/>
            <a:r>
              <a:rPr lang="en-US" sz="2000" dirty="0" err="1" smtClean="0">
                <a:latin typeface="Arial" panose="020B0604020202020204" pitchFamily="34" charset="0"/>
                <a:cs typeface="Arial" panose="020B0604020202020204" pitchFamily="34" charset="0"/>
              </a:rPr>
              <a:t>Aird</a:t>
            </a:r>
            <a:r>
              <a:rPr lang="en-US" sz="2000" dirty="0" smtClean="0">
                <a:latin typeface="Arial" panose="020B0604020202020204" pitchFamily="34" charset="0"/>
                <a:cs typeface="Arial" panose="020B0604020202020204" pitchFamily="34" charset="0"/>
              </a:rPr>
              <a:t> et al. Genome Biology 2011 12:R18</a:t>
            </a:r>
          </a:p>
          <a:p>
            <a:pPr algn="ctr"/>
            <a:endParaRPr lang="en-US" sz="2000" dirty="0">
              <a:latin typeface="Arial" panose="020B0604020202020204" pitchFamily="34" charset="0"/>
              <a:cs typeface="Arial" panose="020B0604020202020204" pitchFamily="34" charset="0"/>
            </a:endParaRPr>
          </a:p>
          <a:p>
            <a:pPr algn="ctr"/>
            <a:r>
              <a:rPr lang="en-US" sz="2000" dirty="0" smtClean="0">
                <a:latin typeface="Arial" panose="020B0604020202020204" pitchFamily="34" charset="0"/>
                <a:cs typeface="Arial" panose="020B0604020202020204" pitchFamily="34" charset="0"/>
              </a:rPr>
              <a:t>ENCODE RNA-</a:t>
            </a:r>
            <a:r>
              <a:rPr lang="en-US" sz="2000" dirty="0" err="1" smtClean="0">
                <a:latin typeface="Arial" panose="020B0604020202020204" pitchFamily="34" charset="0"/>
                <a:cs typeface="Arial" panose="020B0604020202020204" pitchFamily="34" charset="0"/>
              </a:rPr>
              <a:t>Seq</a:t>
            </a:r>
            <a:r>
              <a:rPr lang="en-US" sz="2000" dirty="0" smtClean="0">
                <a:latin typeface="Arial" panose="020B0604020202020204" pitchFamily="34" charset="0"/>
                <a:cs typeface="Arial" panose="020B0604020202020204" pitchFamily="34" charset="0"/>
              </a:rPr>
              <a:t> guidelines</a:t>
            </a:r>
          </a:p>
          <a:p>
            <a:pPr algn="ctr"/>
            <a:r>
              <a:rPr lang="en-US" sz="2000" dirty="0" smtClean="0">
                <a:latin typeface="Arial" panose="020B0604020202020204" pitchFamily="34" charset="0"/>
                <a:cs typeface="Arial" panose="020B0604020202020204" pitchFamily="34" charset="0"/>
              </a:rPr>
              <a:t>www.encodeproject.org/ENCODE/experiment_guidelines.html</a:t>
            </a:r>
          </a:p>
          <a:p>
            <a:pPr algn="ctr"/>
            <a:endParaRPr lang="en-US"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43009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1000" y="152400"/>
            <a:ext cx="8534400" cy="492443"/>
          </a:xfrm>
          <a:prstGeom prst="rect">
            <a:avLst/>
          </a:prstGeom>
          <a:noFill/>
        </p:spPr>
        <p:txBody>
          <a:bodyPr wrap="square" rtlCol="0">
            <a:spAutoFit/>
          </a:bodyPr>
          <a:lstStyle/>
          <a:p>
            <a:pPr algn="ctr"/>
            <a:r>
              <a:rPr lang="en-US" sz="2600" dirty="0" smtClean="0">
                <a:latin typeface="Arial" panose="020B0604020202020204" pitchFamily="34" charset="0"/>
                <a:cs typeface="Arial" panose="020B0604020202020204" pitchFamily="34" charset="0"/>
              </a:rPr>
              <a:t>Further Reading</a:t>
            </a:r>
            <a:endParaRPr lang="en-US" sz="2600" dirty="0">
              <a:latin typeface="Arial" panose="020B0604020202020204" pitchFamily="34" charset="0"/>
              <a:cs typeface="Arial" panose="020B0604020202020204" pitchFamily="34" charset="0"/>
            </a:endParaRPr>
          </a:p>
        </p:txBody>
      </p:sp>
      <p:sp>
        <p:nvSpPr>
          <p:cNvPr id="3" name="TextBox 2"/>
          <p:cNvSpPr txBox="1"/>
          <p:nvPr/>
        </p:nvSpPr>
        <p:spPr>
          <a:xfrm>
            <a:off x="0" y="990600"/>
            <a:ext cx="8534400" cy="4093428"/>
          </a:xfrm>
          <a:prstGeom prst="rect">
            <a:avLst/>
          </a:prstGeom>
          <a:noFill/>
        </p:spPr>
        <p:txBody>
          <a:bodyPr wrap="square" rtlCol="0">
            <a:spAutoFit/>
          </a:bodyPr>
          <a:lstStyle/>
          <a:p>
            <a:pPr algn="ctr"/>
            <a:r>
              <a:rPr lang="en-US" sz="2000" dirty="0" smtClean="0">
                <a:latin typeface="Arial" panose="020B0604020202020204" pitchFamily="34" charset="0"/>
                <a:cs typeface="Arial" panose="020B0604020202020204" pitchFamily="34" charset="0"/>
              </a:rPr>
              <a:t>RNA-</a:t>
            </a:r>
            <a:r>
              <a:rPr lang="en-US" sz="2000" dirty="0" err="1" smtClean="0">
                <a:latin typeface="Arial" panose="020B0604020202020204" pitchFamily="34" charset="0"/>
                <a:cs typeface="Arial" panose="020B0604020202020204" pitchFamily="34" charset="0"/>
              </a:rPr>
              <a:t>seq</a:t>
            </a:r>
            <a:r>
              <a:rPr lang="en-US" sz="2000" dirty="0" smtClean="0">
                <a:latin typeface="Arial" panose="020B0604020202020204" pitchFamily="34" charset="0"/>
                <a:cs typeface="Arial" panose="020B0604020202020204" pitchFamily="34" charset="0"/>
              </a:rPr>
              <a:t>: technical </a:t>
            </a:r>
            <a:r>
              <a:rPr lang="en-US" sz="2000" dirty="0" err="1" smtClean="0">
                <a:latin typeface="Arial" panose="020B0604020202020204" pitchFamily="34" charset="0"/>
                <a:cs typeface="Arial" panose="020B0604020202020204" pitchFamily="34" charset="0"/>
              </a:rPr>
              <a:t>variablity</a:t>
            </a:r>
            <a:r>
              <a:rPr lang="en-US" sz="2000" dirty="0" smtClean="0">
                <a:latin typeface="Arial" panose="020B0604020202020204" pitchFamily="34" charset="0"/>
                <a:cs typeface="Arial" panose="020B0604020202020204" pitchFamily="34" charset="0"/>
              </a:rPr>
              <a:t> and sampling</a:t>
            </a:r>
          </a:p>
          <a:p>
            <a:pPr algn="ctr"/>
            <a:r>
              <a:rPr lang="en-US" sz="2000" dirty="0" smtClean="0">
                <a:latin typeface="Arial" panose="020B0604020202020204" pitchFamily="34" charset="0"/>
                <a:cs typeface="Arial" panose="020B0604020202020204" pitchFamily="34" charset="0"/>
              </a:rPr>
              <a:t>McIntyre et al. BMC Genomics 2011 12:293</a:t>
            </a:r>
          </a:p>
          <a:p>
            <a:pPr algn="ctr"/>
            <a:endParaRPr lang="en-US" sz="2000" dirty="0">
              <a:latin typeface="Arial" panose="020B0604020202020204" pitchFamily="34" charset="0"/>
              <a:cs typeface="Arial" panose="020B0604020202020204" pitchFamily="34" charset="0"/>
            </a:endParaRPr>
          </a:p>
          <a:p>
            <a:pPr algn="ctr"/>
            <a:r>
              <a:rPr lang="en-US" sz="2000" dirty="0" smtClean="0">
                <a:latin typeface="Arial" panose="020B0604020202020204" pitchFamily="34" charset="0"/>
                <a:cs typeface="Arial" panose="020B0604020202020204" pitchFamily="34" charset="0"/>
              </a:rPr>
              <a:t>Statistical Design and Analysis of RNA Sequencing Data</a:t>
            </a:r>
          </a:p>
          <a:p>
            <a:pPr algn="ctr"/>
            <a:r>
              <a:rPr lang="en-US" sz="2000" dirty="0" smtClean="0">
                <a:latin typeface="Arial" panose="020B0604020202020204" pitchFamily="34" charset="0"/>
                <a:cs typeface="Arial" panose="020B0604020202020204" pitchFamily="34" charset="0"/>
              </a:rPr>
              <a:t>Auer and </a:t>
            </a:r>
            <a:r>
              <a:rPr lang="en-US" sz="2000" dirty="0" err="1" smtClean="0">
                <a:latin typeface="Arial" panose="020B0604020202020204" pitchFamily="34" charset="0"/>
                <a:cs typeface="Arial" panose="020B0604020202020204" pitchFamily="34" charset="0"/>
              </a:rPr>
              <a:t>Doerge</a:t>
            </a:r>
            <a:r>
              <a:rPr lang="en-US" sz="2000" dirty="0" smtClean="0">
                <a:latin typeface="Arial" panose="020B0604020202020204" pitchFamily="34" charset="0"/>
                <a:cs typeface="Arial" panose="020B0604020202020204" pitchFamily="34" charset="0"/>
              </a:rPr>
              <a:t>. Genetics 2010 185(2): 405-416</a:t>
            </a:r>
          </a:p>
          <a:p>
            <a:pPr algn="ctr"/>
            <a:endParaRPr lang="en-US" sz="2000" dirty="0">
              <a:latin typeface="Arial" panose="020B0604020202020204" pitchFamily="34" charset="0"/>
              <a:cs typeface="Arial" panose="020B0604020202020204" pitchFamily="34" charset="0"/>
            </a:endParaRPr>
          </a:p>
          <a:p>
            <a:pPr algn="ctr"/>
            <a:r>
              <a:rPr lang="en-US" sz="2000" dirty="0" smtClean="0">
                <a:latin typeface="Arial" panose="020B0604020202020204" pitchFamily="34" charset="0"/>
                <a:cs typeface="Arial" panose="020B0604020202020204" pitchFamily="34" charset="0"/>
              </a:rPr>
              <a:t>Analyzing and minimizing PCR </a:t>
            </a:r>
            <a:r>
              <a:rPr lang="en-US" sz="2000" dirty="0" err="1" smtClean="0">
                <a:latin typeface="Arial" panose="020B0604020202020204" pitchFamily="34" charset="0"/>
                <a:cs typeface="Arial" panose="020B0604020202020204" pitchFamily="34" charset="0"/>
              </a:rPr>
              <a:t>amplication</a:t>
            </a:r>
            <a:r>
              <a:rPr lang="en-US" sz="2000" dirty="0" smtClean="0">
                <a:latin typeface="Arial" panose="020B0604020202020204" pitchFamily="34" charset="0"/>
                <a:cs typeface="Arial" panose="020B0604020202020204" pitchFamily="34" charset="0"/>
              </a:rPr>
              <a:t> bias in </a:t>
            </a:r>
            <a:r>
              <a:rPr lang="en-US" sz="2000" dirty="0" err="1" smtClean="0">
                <a:latin typeface="Arial" panose="020B0604020202020204" pitchFamily="34" charset="0"/>
                <a:cs typeface="Arial" panose="020B0604020202020204" pitchFamily="34" charset="0"/>
              </a:rPr>
              <a:t>Illumina</a:t>
            </a:r>
            <a:r>
              <a:rPr lang="en-US" sz="2000" dirty="0" smtClean="0">
                <a:latin typeface="Arial" panose="020B0604020202020204" pitchFamily="34" charset="0"/>
                <a:cs typeface="Arial" panose="020B0604020202020204" pitchFamily="34" charset="0"/>
              </a:rPr>
              <a:t> sequencing libraries</a:t>
            </a:r>
          </a:p>
          <a:p>
            <a:pPr algn="ctr"/>
            <a:r>
              <a:rPr lang="en-US" sz="2000" dirty="0" err="1" smtClean="0">
                <a:latin typeface="Arial" panose="020B0604020202020204" pitchFamily="34" charset="0"/>
                <a:cs typeface="Arial" panose="020B0604020202020204" pitchFamily="34" charset="0"/>
              </a:rPr>
              <a:t>Aird</a:t>
            </a:r>
            <a:r>
              <a:rPr lang="en-US" sz="2000" dirty="0" smtClean="0">
                <a:latin typeface="Arial" panose="020B0604020202020204" pitchFamily="34" charset="0"/>
                <a:cs typeface="Arial" panose="020B0604020202020204" pitchFamily="34" charset="0"/>
              </a:rPr>
              <a:t> et al. Genome Biology 2011 12:R18</a:t>
            </a:r>
          </a:p>
          <a:p>
            <a:pPr algn="ctr"/>
            <a:endParaRPr lang="en-US" sz="2000" dirty="0">
              <a:latin typeface="Arial" panose="020B0604020202020204" pitchFamily="34" charset="0"/>
              <a:cs typeface="Arial" panose="020B0604020202020204" pitchFamily="34" charset="0"/>
            </a:endParaRPr>
          </a:p>
          <a:p>
            <a:pPr algn="ctr"/>
            <a:r>
              <a:rPr lang="en-US" sz="2000" dirty="0" smtClean="0">
                <a:latin typeface="Arial" panose="020B0604020202020204" pitchFamily="34" charset="0"/>
                <a:cs typeface="Arial" panose="020B0604020202020204" pitchFamily="34" charset="0"/>
              </a:rPr>
              <a:t>ENCODE RNA-</a:t>
            </a:r>
            <a:r>
              <a:rPr lang="en-US" sz="2000" dirty="0" err="1" smtClean="0">
                <a:latin typeface="Arial" panose="020B0604020202020204" pitchFamily="34" charset="0"/>
                <a:cs typeface="Arial" panose="020B0604020202020204" pitchFamily="34" charset="0"/>
              </a:rPr>
              <a:t>Seq</a:t>
            </a:r>
            <a:r>
              <a:rPr lang="en-US" sz="2000" dirty="0" smtClean="0">
                <a:latin typeface="Arial" panose="020B0604020202020204" pitchFamily="34" charset="0"/>
                <a:cs typeface="Arial" panose="020B0604020202020204" pitchFamily="34" charset="0"/>
              </a:rPr>
              <a:t> guidelines</a:t>
            </a:r>
          </a:p>
          <a:p>
            <a:pPr algn="ctr"/>
            <a:r>
              <a:rPr lang="en-US" sz="2000" dirty="0" smtClean="0">
                <a:latin typeface="Arial" panose="020B0604020202020204" pitchFamily="34" charset="0"/>
                <a:cs typeface="Arial" panose="020B0604020202020204" pitchFamily="34" charset="0"/>
              </a:rPr>
              <a:t>www.encodeproject.org/ENCODE/experiment_guidelines.html</a:t>
            </a:r>
          </a:p>
          <a:p>
            <a:pPr algn="ctr"/>
            <a:endParaRPr lang="en-US"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394344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1000" y="152400"/>
            <a:ext cx="8534400" cy="492443"/>
          </a:xfrm>
          <a:prstGeom prst="rect">
            <a:avLst/>
          </a:prstGeom>
          <a:noFill/>
        </p:spPr>
        <p:txBody>
          <a:bodyPr wrap="square" rtlCol="0">
            <a:spAutoFit/>
          </a:bodyPr>
          <a:lstStyle/>
          <a:p>
            <a:pPr algn="ctr"/>
            <a:r>
              <a:rPr lang="en-US" sz="2600" dirty="0" smtClean="0">
                <a:latin typeface="Arial" panose="020B0604020202020204" pitchFamily="34" charset="0"/>
                <a:cs typeface="Arial" panose="020B0604020202020204" pitchFamily="34" charset="0"/>
              </a:rPr>
              <a:t>Further Reading</a:t>
            </a:r>
            <a:endParaRPr lang="en-US" sz="2600" dirty="0">
              <a:latin typeface="Arial" panose="020B0604020202020204" pitchFamily="34" charset="0"/>
              <a:cs typeface="Arial" panose="020B0604020202020204" pitchFamily="34" charset="0"/>
            </a:endParaRPr>
          </a:p>
        </p:txBody>
      </p:sp>
      <p:sp>
        <p:nvSpPr>
          <p:cNvPr id="3" name="TextBox 2"/>
          <p:cNvSpPr txBox="1"/>
          <p:nvPr/>
        </p:nvSpPr>
        <p:spPr>
          <a:xfrm>
            <a:off x="0" y="644843"/>
            <a:ext cx="8534400" cy="5632311"/>
          </a:xfrm>
          <a:prstGeom prst="rect">
            <a:avLst/>
          </a:prstGeom>
          <a:noFill/>
        </p:spPr>
        <p:txBody>
          <a:bodyPr wrap="square" rtlCol="0">
            <a:spAutoFit/>
          </a:bodyPr>
          <a:lstStyle/>
          <a:p>
            <a:r>
              <a:rPr lang="en-US" sz="2000" dirty="0" smtClean="0">
                <a:latin typeface="Arial" panose="020B0604020202020204" pitchFamily="34" charset="0"/>
                <a:cs typeface="Arial" panose="020B0604020202020204" pitchFamily="34" charset="0"/>
              </a:rPr>
              <a:t>Bioinformatics for High Throughput Sequencing</a:t>
            </a:r>
          </a:p>
          <a:p>
            <a:r>
              <a:rPr lang="en-US" sz="2000" dirty="0" smtClean="0">
                <a:latin typeface="Arial" panose="020B0604020202020204" pitchFamily="34" charset="0"/>
                <a:cs typeface="Arial" panose="020B0604020202020204" pitchFamily="34" charset="0"/>
              </a:rPr>
              <a:t>Rodriguez-</a:t>
            </a:r>
            <a:r>
              <a:rPr lang="en-US" sz="2000" dirty="0" err="1" smtClean="0">
                <a:latin typeface="Arial" panose="020B0604020202020204" pitchFamily="34" charset="0"/>
                <a:cs typeface="Arial" panose="020B0604020202020204" pitchFamily="34" charset="0"/>
              </a:rPr>
              <a:t>Ezpeleta</a:t>
            </a:r>
            <a:r>
              <a:rPr lang="en-US" sz="2000" dirty="0" smtClean="0">
                <a:latin typeface="Arial" panose="020B0604020202020204" pitchFamily="34" charset="0"/>
                <a:cs typeface="Arial" panose="020B0604020202020204" pitchFamily="34" charset="0"/>
              </a:rPr>
              <a:t> et al. </a:t>
            </a:r>
            <a:r>
              <a:rPr lang="en-US" sz="2000" dirty="0" err="1" smtClean="0">
                <a:latin typeface="Arial" panose="020B0604020202020204" pitchFamily="34" charset="0"/>
                <a:cs typeface="Arial" panose="020B0604020202020204" pitchFamily="34" charset="0"/>
              </a:rPr>
              <a:t>SpringerLink</a:t>
            </a:r>
            <a:r>
              <a:rPr lang="en-US" sz="2000" dirty="0" smtClean="0">
                <a:latin typeface="Arial" panose="020B0604020202020204" pitchFamily="34" charset="0"/>
                <a:cs typeface="Arial" panose="020B0604020202020204" pitchFamily="34" charset="0"/>
              </a:rPr>
              <a:t> New York, NY Springer c2012</a:t>
            </a:r>
          </a:p>
          <a:p>
            <a:endParaRPr lang="en-US" sz="2000" dirty="0">
              <a:latin typeface="Arial" panose="020B0604020202020204" pitchFamily="34" charset="0"/>
              <a:cs typeface="Arial" panose="020B0604020202020204" pitchFamily="34" charset="0"/>
            </a:endParaRPr>
          </a:p>
          <a:p>
            <a:r>
              <a:rPr lang="en-US" sz="2000" dirty="0" smtClean="0">
                <a:latin typeface="Arial" panose="020B0604020202020204" pitchFamily="34" charset="0"/>
                <a:cs typeface="Arial" panose="020B0604020202020204" pitchFamily="34" charset="0"/>
              </a:rPr>
              <a:t>RNA sequencing: advances, challenges and opportunities</a:t>
            </a:r>
          </a:p>
          <a:p>
            <a:r>
              <a:rPr lang="en-US" sz="2000" dirty="0" err="1" smtClean="0">
                <a:latin typeface="Arial" panose="020B0604020202020204" pitchFamily="34" charset="0"/>
                <a:cs typeface="Arial" panose="020B0604020202020204" pitchFamily="34" charset="0"/>
              </a:rPr>
              <a:t>Ozsolak</a:t>
            </a:r>
            <a:r>
              <a:rPr lang="en-US" sz="2000" dirty="0" smtClean="0">
                <a:latin typeface="Arial" panose="020B0604020202020204" pitchFamily="34" charset="0"/>
                <a:cs typeface="Arial" panose="020B0604020202020204" pitchFamily="34" charset="0"/>
              </a:rPr>
              <a:t> and Milos. Nature Reviews Genetics 12 87-98</a:t>
            </a:r>
          </a:p>
          <a:p>
            <a:endParaRPr lang="en-US" sz="2000" dirty="0">
              <a:latin typeface="Arial" panose="020B0604020202020204" pitchFamily="34" charset="0"/>
              <a:cs typeface="Arial" panose="020B0604020202020204" pitchFamily="34" charset="0"/>
            </a:endParaRPr>
          </a:p>
          <a:p>
            <a:r>
              <a:rPr lang="en-US" sz="2000" dirty="0" smtClean="0">
                <a:latin typeface="Arial" panose="020B0604020202020204" pitchFamily="34" charset="0"/>
                <a:cs typeface="Arial" panose="020B0604020202020204" pitchFamily="34" charset="0"/>
              </a:rPr>
              <a:t>Computational methods for </a:t>
            </a:r>
            <a:r>
              <a:rPr lang="en-US" sz="2000" dirty="0" err="1" smtClean="0">
                <a:latin typeface="Arial" panose="020B0604020202020204" pitchFamily="34" charset="0"/>
                <a:cs typeface="Arial" panose="020B0604020202020204" pitchFamily="34" charset="0"/>
              </a:rPr>
              <a:t>transcriptome</a:t>
            </a:r>
            <a:r>
              <a:rPr lang="en-US" sz="2000" dirty="0" smtClean="0">
                <a:latin typeface="Arial" panose="020B0604020202020204" pitchFamily="34" charset="0"/>
                <a:cs typeface="Arial" panose="020B0604020202020204" pitchFamily="34" charset="0"/>
              </a:rPr>
              <a:t> annotation and quantification using RNA-</a:t>
            </a:r>
            <a:r>
              <a:rPr lang="en-US" sz="2000" dirty="0" err="1" smtClean="0">
                <a:latin typeface="Arial" panose="020B0604020202020204" pitchFamily="34" charset="0"/>
                <a:cs typeface="Arial" panose="020B0604020202020204" pitchFamily="34" charset="0"/>
              </a:rPr>
              <a:t>seq</a:t>
            </a:r>
            <a:endParaRPr lang="en-US" sz="2000" dirty="0" smtClean="0">
              <a:latin typeface="Arial" panose="020B0604020202020204" pitchFamily="34" charset="0"/>
              <a:cs typeface="Arial" panose="020B0604020202020204" pitchFamily="34" charset="0"/>
            </a:endParaRPr>
          </a:p>
          <a:p>
            <a:r>
              <a:rPr lang="en-US" sz="2000" dirty="0" smtClean="0">
                <a:latin typeface="Arial" panose="020B0604020202020204" pitchFamily="34" charset="0"/>
                <a:cs typeface="Arial" panose="020B0604020202020204" pitchFamily="34" charset="0"/>
              </a:rPr>
              <a:t>Garber et al. Nature Methods 8, (2011)</a:t>
            </a:r>
          </a:p>
          <a:p>
            <a:endParaRPr lang="en-US" sz="2000" dirty="0">
              <a:latin typeface="Arial" panose="020B0604020202020204" pitchFamily="34" charset="0"/>
              <a:cs typeface="Arial" panose="020B0604020202020204" pitchFamily="34" charset="0"/>
            </a:endParaRPr>
          </a:p>
          <a:p>
            <a:r>
              <a:rPr lang="en-US" sz="2000" dirty="0" smtClean="0">
                <a:latin typeface="Arial" panose="020B0604020202020204" pitchFamily="34" charset="0"/>
                <a:cs typeface="Arial" panose="020B0604020202020204" pitchFamily="34" charset="0"/>
              </a:rPr>
              <a:t>Next-generation </a:t>
            </a:r>
            <a:r>
              <a:rPr lang="en-US" sz="2000" dirty="0" err="1" smtClean="0">
                <a:latin typeface="Arial" panose="020B0604020202020204" pitchFamily="34" charset="0"/>
                <a:cs typeface="Arial" panose="020B0604020202020204" pitchFamily="34" charset="0"/>
              </a:rPr>
              <a:t>transcriptome</a:t>
            </a:r>
            <a:r>
              <a:rPr lang="en-US" sz="2000" dirty="0" smtClean="0">
                <a:latin typeface="Arial" panose="020B0604020202020204" pitchFamily="34" charset="0"/>
                <a:cs typeface="Arial" panose="020B0604020202020204" pitchFamily="34" charset="0"/>
              </a:rPr>
              <a:t> assembly</a:t>
            </a:r>
          </a:p>
          <a:p>
            <a:r>
              <a:rPr lang="en-US" sz="2000" dirty="0" smtClean="0">
                <a:latin typeface="Arial" panose="020B0604020202020204" pitchFamily="34" charset="0"/>
                <a:cs typeface="Arial" panose="020B0604020202020204" pitchFamily="34" charset="0"/>
              </a:rPr>
              <a:t>Martin and Wang. Nature Reviews Genetics 12 671-682.</a:t>
            </a:r>
          </a:p>
          <a:p>
            <a:endParaRPr lang="en-US" sz="2000" dirty="0">
              <a:latin typeface="Arial" panose="020B0604020202020204" pitchFamily="34" charset="0"/>
              <a:cs typeface="Arial" panose="020B0604020202020204" pitchFamily="34" charset="0"/>
            </a:endParaRPr>
          </a:p>
          <a:p>
            <a:r>
              <a:rPr lang="en-US" sz="2000" dirty="0" smtClean="0">
                <a:latin typeface="Arial" panose="020B0604020202020204" pitchFamily="34" charset="0"/>
                <a:cs typeface="Arial" panose="020B0604020202020204" pitchFamily="34" charset="0"/>
              </a:rPr>
              <a:t>Differential gene and transcript expression analysis of RNA-</a:t>
            </a:r>
            <a:r>
              <a:rPr lang="en-US" sz="2000" dirty="0" err="1" smtClean="0">
                <a:latin typeface="Arial" panose="020B0604020202020204" pitchFamily="34" charset="0"/>
                <a:cs typeface="Arial" panose="020B0604020202020204" pitchFamily="34" charset="0"/>
              </a:rPr>
              <a:t>seq</a:t>
            </a:r>
            <a:r>
              <a:rPr lang="en-US" sz="2000" dirty="0" smtClean="0">
                <a:latin typeface="Arial" panose="020B0604020202020204" pitchFamily="34" charset="0"/>
                <a:cs typeface="Arial" panose="020B0604020202020204" pitchFamily="34" charset="0"/>
              </a:rPr>
              <a:t> experiments with </a:t>
            </a:r>
            <a:r>
              <a:rPr lang="en-US" sz="2000" dirty="0" err="1" smtClean="0">
                <a:latin typeface="Arial" panose="020B0604020202020204" pitchFamily="34" charset="0"/>
                <a:cs typeface="Arial" panose="020B0604020202020204" pitchFamily="34" charset="0"/>
              </a:rPr>
              <a:t>TopHat</a:t>
            </a:r>
            <a:r>
              <a:rPr lang="en-US" sz="2000" dirty="0" smtClean="0">
                <a:latin typeface="Arial" panose="020B0604020202020204" pitchFamily="34" charset="0"/>
                <a:cs typeface="Arial" panose="020B0604020202020204" pitchFamily="34" charset="0"/>
              </a:rPr>
              <a:t> and Cufflinks</a:t>
            </a:r>
          </a:p>
          <a:p>
            <a:r>
              <a:rPr lang="en-US" sz="2000" dirty="0" err="1" smtClean="0">
                <a:latin typeface="Arial" panose="020B0604020202020204" pitchFamily="34" charset="0"/>
                <a:cs typeface="Arial" panose="020B0604020202020204" pitchFamily="34" charset="0"/>
              </a:rPr>
              <a:t>Trapnell</a:t>
            </a:r>
            <a:r>
              <a:rPr lang="en-US" sz="2000" dirty="0" smtClean="0">
                <a:latin typeface="Arial" panose="020B0604020202020204" pitchFamily="34" charset="0"/>
                <a:cs typeface="Arial" panose="020B0604020202020204" pitchFamily="34" charset="0"/>
              </a:rPr>
              <a:t> et al. Nature Protocols 2012</a:t>
            </a:r>
          </a:p>
          <a:p>
            <a:endParaRPr lang="en-US" sz="2000" dirty="0">
              <a:latin typeface="Arial" panose="020B0604020202020204" pitchFamily="34" charset="0"/>
              <a:cs typeface="Arial" panose="020B0604020202020204" pitchFamily="34" charset="0"/>
            </a:endParaRPr>
          </a:p>
          <a:p>
            <a:r>
              <a:rPr lang="en-US" sz="2000" dirty="0" smtClean="0">
                <a:latin typeface="Arial" panose="020B0604020202020204" pitchFamily="34" charset="0"/>
                <a:cs typeface="Arial" panose="020B0604020202020204" pitchFamily="34" charset="0"/>
              </a:rPr>
              <a:t>SEQanswers.com</a:t>
            </a:r>
          </a:p>
        </p:txBody>
      </p:sp>
    </p:spTree>
    <p:extLst>
      <p:ext uri="{BB962C8B-B14F-4D97-AF65-F5344CB8AC3E}">
        <p14:creationId xmlns:p14="http://schemas.microsoft.com/office/powerpoint/2010/main" val="42387596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152400"/>
            <a:ext cx="9144000" cy="892552"/>
          </a:xfrm>
          <a:prstGeom prst="rect">
            <a:avLst/>
          </a:prstGeom>
          <a:noFill/>
        </p:spPr>
        <p:txBody>
          <a:bodyPr wrap="square" rtlCol="0">
            <a:spAutoFit/>
          </a:bodyPr>
          <a:lstStyle/>
          <a:p>
            <a:pPr algn="ctr"/>
            <a:r>
              <a:rPr lang="en-US" sz="2600" dirty="0" smtClean="0">
                <a:latin typeface="Arial" panose="020B0604020202020204" pitchFamily="34" charset="0"/>
                <a:cs typeface="Arial" panose="020B0604020202020204" pitchFamily="34" charset="0"/>
              </a:rPr>
              <a:t>Next Generation Sequencing</a:t>
            </a:r>
          </a:p>
          <a:p>
            <a:pPr algn="ctr"/>
            <a:r>
              <a:rPr lang="en-US" sz="2600" dirty="0" smtClean="0">
                <a:latin typeface="Arial" panose="020B0604020202020204" pitchFamily="34" charset="0"/>
                <a:cs typeface="Arial" panose="020B0604020202020204" pitchFamily="34" charset="0"/>
              </a:rPr>
              <a:t>(Massive Parallel Sequencing)</a:t>
            </a:r>
            <a:endParaRPr lang="en-US" sz="2600"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3"/>
          <a:stretch>
            <a:fillRect/>
          </a:stretch>
        </p:blipFill>
        <p:spPr>
          <a:xfrm>
            <a:off x="228600" y="0"/>
            <a:ext cx="1828800" cy="1710559"/>
          </a:xfrm>
          <a:prstGeom prst="rect">
            <a:avLst/>
          </a:prstGeom>
        </p:spPr>
      </p:pic>
      <p:pic>
        <p:nvPicPr>
          <p:cNvPr id="5" name="Picture 4"/>
          <p:cNvPicPr>
            <a:picLocks noChangeAspect="1"/>
          </p:cNvPicPr>
          <p:nvPr/>
        </p:nvPicPr>
        <p:blipFill rotWithShape="1">
          <a:blip r:embed="rId4"/>
          <a:srcRect l="6845" t="16459" r="6543" b="16299"/>
          <a:stretch/>
        </p:blipFill>
        <p:spPr>
          <a:xfrm>
            <a:off x="6934200" y="0"/>
            <a:ext cx="2209800" cy="1715588"/>
          </a:xfrm>
          <a:prstGeom prst="rect">
            <a:avLst/>
          </a:prstGeom>
        </p:spPr>
      </p:pic>
      <p:cxnSp>
        <p:nvCxnSpPr>
          <p:cNvPr id="8" name="Straight Connector 7"/>
          <p:cNvCxnSpPr/>
          <p:nvPr/>
        </p:nvCxnSpPr>
        <p:spPr>
          <a:xfrm>
            <a:off x="228600" y="0"/>
            <a:ext cx="1749287" cy="16764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V="1">
            <a:off x="228600" y="0"/>
            <a:ext cx="1828800" cy="1676400"/>
          </a:xfrm>
          <a:prstGeom prst="line">
            <a:avLst/>
          </a:prstGeom>
        </p:spPr>
        <p:style>
          <a:lnRef idx="2">
            <a:schemeClr val="accent1"/>
          </a:lnRef>
          <a:fillRef idx="0">
            <a:schemeClr val="accent1"/>
          </a:fillRef>
          <a:effectRef idx="1">
            <a:schemeClr val="accent1"/>
          </a:effectRef>
          <a:fontRef idx="minor">
            <a:schemeClr val="tx1"/>
          </a:fontRef>
        </p:style>
      </p:cxnSp>
      <p:pic>
        <p:nvPicPr>
          <p:cNvPr id="12" name="Picture 11"/>
          <p:cNvPicPr>
            <a:picLocks noChangeAspect="1"/>
          </p:cNvPicPr>
          <p:nvPr/>
        </p:nvPicPr>
        <p:blipFill>
          <a:blip r:embed="rId5"/>
          <a:stretch>
            <a:fillRect/>
          </a:stretch>
        </p:blipFill>
        <p:spPr>
          <a:xfrm>
            <a:off x="-23757" y="1662379"/>
            <a:ext cx="4286816" cy="5195621"/>
          </a:xfrm>
          <a:prstGeom prst="rect">
            <a:avLst/>
          </a:prstGeom>
        </p:spPr>
      </p:pic>
      <p:sp>
        <p:nvSpPr>
          <p:cNvPr id="13" name="TextBox 12"/>
          <p:cNvSpPr txBox="1"/>
          <p:nvPr/>
        </p:nvSpPr>
        <p:spPr>
          <a:xfrm>
            <a:off x="4191000" y="1676400"/>
            <a:ext cx="4953000" cy="4093428"/>
          </a:xfrm>
          <a:prstGeom prst="rect">
            <a:avLst/>
          </a:prstGeom>
          <a:noFill/>
        </p:spPr>
        <p:txBody>
          <a:bodyPr wrap="square" rtlCol="0">
            <a:spAutoFit/>
          </a:bodyPr>
          <a:lstStyle/>
          <a:p>
            <a:pPr algn="ctr"/>
            <a:r>
              <a:rPr lang="en-US" sz="2000" u="sng" dirty="0" smtClean="0">
                <a:latin typeface="Arial" panose="020B0604020202020204" pitchFamily="34" charset="0"/>
                <a:cs typeface="Arial" panose="020B0604020202020204" pitchFamily="34" charset="0"/>
              </a:rPr>
              <a:t>Principles</a:t>
            </a:r>
          </a:p>
          <a:p>
            <a:pPr marL="342900" indent="-342900">
              <a:buAutoNum type="arabicParenR"/>
            </a:pPr>
            <a:r>
              <a:rPr lang="en-US" sz="1600" dirty="0" smtClean="0">
                <a:latin typeface="Arial" panose="020B0604020202020204" pitchFamily="34" charset="0"/>
                <a:cs typeface="Arial" panose="020B0604020202020204" pitchFamily="34" charset="0"/>
              </a:rPr>
              <a:t>Fragmentation and tagging of genomic/</a:t>
            </a:r>
            <a:r>
              <a:rPr lang="en-US" sz="1600" dirty="0" err="1" smtClean="0">
                <a:latin typeface="Arial" panose="020B0604020202020204" pitchFamily="34" charset="0"/>
                <a:cs typeface="Arial" panose="020B0604020202020204" pitchFamily="34" charset="0"/>
              </a:rPr>
              <a:t>cDNA</a:t>
            </a:r>
            <a:r>
              <a:rPr lang="en-US" sz="1600" dirty="0" smtClean="0">
                <a:latin typeface="Arial" panose="020B0604020202020204" pitchFamily="34" charset="0"/>
                <a:cs typeface="Arial" panose="020B0604020202020204" pitchFamily="34" charset="0"/>
              </a:rPr>
              <a:t> fragments – provides universal primer allowing complex genomes to be amplified with common PCR primers</a:t>
            </a:r>
          </a:p>
          <a:p>
            <a:pPr marL="342900" indent="-342900">
              <a:buAutoNum type="arabicParenR"/>
            </a:pPr>
            <a:endParaRPr lang="en-US" sz="1600" dirty="0" smtClean="0">
              <a:latin typeface="Arial" panose="020B0604020202020204" pitchFamily="34" charset="0"/>
              <a:cs typeface="Arial" panose="020B0604020202020204" pitchFamily="34" charset="0"/>
            </a:endParaRPr>
          </a:p>
          <a:p>
            <a:pPr marL="342900" indent="-342900">
              <a:buAutoNum type="arabicParenR"/>
            </a:pPr>
            <a:r>
              <a:rPr lang="en-US" sz="1600" dirty="0" smtClean="0">
                <a:latin typeface="Arial" panose="020B0604020202020204" pitchFamily="34" charset="0"/>
                <a:cs typeface="Arial" panose="020B0604020202020204" pitchFamily="34" charset="0"/>
              </a:rPr>
              <a:t>Template immobilization – DNA separated into single strands and captured onto beads (1 DNA molecule/bead)</a:t>
            </a:r>
          </a:p>
          <a:p>
            <a:pPr marL="342900" indent="-342900">
              <a:buAutoNum type="arabicParenR"/>
            </a:pPr>
            <a:endParaRPr lang="en-US" sz="1600" dirty="0" smtClean="0">
              <a:latin typeface="Arial" panose="020B0604020202020204" pitchFamily="34" charset="0"/>
              <a:cs typeface="Arial" panose="020B0604020202020204" pitchFamily="34" charset="0"/>
            </a:endParaRPr>
          </a:p>
          <a:p>
            <a:pPr marL="342900" indent="-342900">
              <a:buAutoNum type="arabicParenR"/>
            </a:pPr>
            <a:r>
              <a:rPr lang="en-US" sz="1600" dirty="0" smtClean="0">
                <a:latin typeface="Arial" panose="020B0604020202020204" pitchFamily="34" charset="0"/>
                <a:cs typeface="Arial" panose="020B0604020202020204" pitchFamily="34" charset="0"/>
              </a:rPr>
              <a:t>Clonal Amplification – Solid Phase Amplification</a:t>
            </a:r>
          </a:p>
          <a:p>
            <a:pPr marL="342900" indent="-342900">
              <a:buAutoNum type="arabicParenR"/>
            </a:pPr>
            <a:endParaRPr lang="en-US" sz="1600" dirty="0" smtClean="0">
              <a:latin typeface="Arial" panose="020B0604020202020204" pitchFamily="34" charset="0"/>
              <a:cs typeface="Arial" panose="020B0604020202020204" pitchFamily="34" charset="0"/>
            </a:endParaRPr>
          </a:p>
          <a:p>
            <a:pPr marL="342900" indent="-342900">
              <a:buAutoNum type="arabicParenR"/>
            </a:pPr>
            <a:r>
              <a:rPr lang="en-US" sz="1600" dirty="0" smtClean="0">
                <a:latin typeface="Arial" panose="020B0604020202020204" pitchFamily="34" charset="0"/>
                <a:cs typeface="Arial" panose="020B0604020202020204" pitchFamily="34" charset="0"/>
              </a:rPr>
              <a:t>Sequencing and Imaging – Cyclic reversible termination (CRT) reaction </a:t>
            </a:r>
          </a:p>
          <a:p>
            <a:r>
              <a:rPr lang="en-US" sz="1600" dirty="0" smtClean="0">
                <a:latin typeface="Arial" panose="020B0604020202020204" pitchFamily="34" charset="0"/>
                <a:cs typeface="Arial" panose="020B0604020202020204" pitchFamily="34" charset="0"/>
              </a:rPr>
              <a:t> </a:t>
            </a:r>
          </a:p>
          <a:p>
            <a:pPr marL="342900" indent="-342900">
              <a:buAutoNum type="arabicParenR"/>
            </a:pPr>
            <a:endParaRPr lang="en-US"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461450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21848"/>
            <a:ext cx="9144000" cy="892552"/>
          </a:xfrm>
          <a:prstGeom prst="rect">
            <a:avLst/>
          </a:prstGeom>
          <a:noFill/>
        </p:spPr>
        <p:txBody>
          <a:bodyPr wrap="square" rtlCol="0">
            <a:spAutoFit/>
          </a:bodyPr>
          <a:lstStyle/>
          <a:p>
            <a:pPr algn="ctr"/>
            <a:r>
              <a:rPr lang="en-US" sz="2600" dirty="0" smtClean="0">
                <a:latin typeface="Arial" panose="020B0604020202020204" pitchFamily="34" charset="0"/>
                <a:cs typeface="Arial" panose="020B0604020202020204" pitchFamily="34" charset="0"/>
              </a:rPr>
              <a:t>Next Generation Sequencing</a:t>
            </a:r>
          </a:p>
          <a:p>
            <a:pPr algn="ctr"/>
            <a:r>
              <a:rPr lang="en-US" sz="2600" dirty="0" smtClean="0">
                <a:latin typeface="Arial" panose="020B0604020202020204" pitchFamily="34" charset="0"/>
                <a:cs typeface="Arial" panose="020B0604020202020204" pitchFamily="34" charset="0"/>
              </a:rPr>
              <a:t>(Massive Parallel Sequencing)</a:t>
            </a:r>
            <a:endParaRPr lang="en-US" sz="2600" dirty="0">
              <a:latin typeface="Arial" panose="020B0604020202020204" pitchFamily="34" charset="0"/>
              <a:cs typeface="Arial" panose="020B0604020202020204" pitchFamily="34" charset="0"/>
            </a:endParaRPr>
          </a:p>
        </p:txBody>
      </p:sp>
      <p:sp>
        <p:nvSpPr>
          <p:cNvPr id="3" name="Rectangle 2"/>
          <p:cNvSpPr/>
          <p:nvPr/>
        </p:nvSpPr>
        <p:spPr>
          <a:xfrm>
            <a:off x="20952" y="1295400"/>
            <a:ext cx="9123048" cy="1754327"/>
          </a:xfrm>
          <a:prstGeom prst="rect">
            <a:avLst/>
          </a:prstGeom>
        </p:spPr>
        <p:txBody>
          <a:bodyPr wrap="square">
            <a:spAutoFit/>
          </a:bodyPr>
          <a:lstStyle/>
          <a:p>
            <a:r>
              <a:rPr lang="en-US" dirty="0">
                <a:latin typeface="Arial" panose="020B0604020202020204" pitchFamily="34" charset="0"/>
                <a:cs typeface="Arial" panose="020B0604020202020204" pitchFamily="34" charset="0"/>
              </a:rPr>
              <a:t>Clonal Amplification – Solid Phase </a:t>
            </a:r>
            <a:r>
              <a:rPr lang="en-US" dirty="0" smtClean="0">
                <a:latin typeface="Arial" panose="020B0604020202020204" pitchFamily="34" charset="0"/>
                <a:cs typeface="Arial" panose="020B0604020202020204" pitchFamily="34" charset="0"/>
              </a:rPr>
              <a:t>Amplification</a:t>
            </a:r>
            <a:endParaRPr lang="en-US" dirty="0">
              <a:latin typeface="Arial" panose="020B0604020202020204" pitchFamily="34" charset="0"/>
              <a:cs typeface="Arial" panose="020B0604020202020204" pitchFamily="34" charset="0"/>
            </a:endParaRPr>
          </a:p>
          <a:p>
            <a:r>
              <a:rPr lang="en-US" dirty="0" smtClean="0">
                <a:latin typeface="Arial" panose="020B0604020202020204" pitchFamily="34" charset="0"/>
                <a:cs typeface="Arial" panose="020B0604020202020204" pitchFamily="34" charset="0"/>
              </a:rPr>
              <a:t>Priming </a:t>
            </a:r>
            <a:r>
              <a:rPr lang="en-US" dirty="0">
                <a:latin typeface="Arial" panose="020B0604020202020204" pitchFamily="34" charset="0"/>
                <a:cs typeface="Arial" panose="020B0604020202020204" pitchFamily="34" charset="0"/>
              </a:rPr>
              <a:t>and extension of single strand, single molecule template; bridge amplification of the immobilized template with immediately primers to form clusters (creates 100-200 million spatially separated template clusters) </a:t>
            </a:r>
            <a:r>
              <a:rPr lang="en-US" dirty="0" smtClean="0">
                <a:latin typeface="Arial" panose="020B0604020202020204" pitchFamily="34" charset="0"/>
                <a:cs typeface="Arial" panose="020B0604020202020204" pitchFamily="34" charset="0"/>
              </a:rPr>
              <a:t>providing free </a:t>
            </a:r>
            <a:r>
              <a:rPr lang="en-US" dirty="0">
                <a:latin typeface="Arial" panose="020B0604020202020204" pitchFamily="34" charset="0"/>
                <a:cs typeface="Arial" panose="020B0604020202020204" pitchFamily="34" charset="0"/>
              </a:rPr>
              <a:t>ends to which a universal sequencing primer can be hybridized to initiate NGS </a:t>
            </a:r>
            <a:r>
              <a:rPr lang="en-US" dirty="0" smtClean="0">
                <a:latin typeface="Arial" panose="020B0604020202020204" pitchFamily="34" charset="0"/>
                <a:cs typeface="Arial" panose="020B0604020202020204" pitchFamily="34" charset="0"/>
              </a:rPr>
              <a:t>reaction – each cluster represents a population of identical templates</a:t>
            </a:r>
            <a:endParaRPr lang="en-US"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rotWithShape="1">
          <a:blip r:embed="rId3"/>
          <a:srcRect t="24535" r="36206" b="35259"/>
          <a:stretch/>
        </p:blipFill>
        <p:spPr>
          <a:xfrm>
            <a:off x="1828800" y="3429000"/>
            <a:ext cx="5367272" cy="3213544"/>
          </a:xfrm>
          <a:prstGeom prst="rect">
            <a:avLst/>
          </a:prstGeom>
        </p:spPr>
      </p:pic>
    </p:spTree>
    <p:extLst>
      <p:ext uri="{BB962C8B-B14F-4D97-AF65-F5344CB8AC3E}">
        <p14:creationId xmlns:p14="http://schemas.microsoft.com/office/powerpoint/2010/main" val="34542086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21848"/>
            <a:ext cx="9144000" cy="892552"/>
          </a:xfrm>
          <a:prstGeom prst="rect">
            <a:avLst/>
          </a:prstGeom>
          <a:noFill/>
        </p:spPr>
        <p:txBody>
          <a:bodyPr wrap="square" rtlCol="0">
            <a:spAutoFit/>
          </a:bodyPr>
          <a:lstStyle/>
          <a:p>
            <a:pPr algn="ctr"/>
            <a:r>
              <a:rPr lang="en-US" sz="2600" dirty="0" smtClean="0">
                <a:latin typeface="Arial" panose="020B0604020202020204" pitchFamily="34" charset="0"/>
                <a:cs typeface="Arial" panose="020B0604020202020204" pitchFamily="34" charset="0"/>
              </a:rPr>
              <a:t>Next Generation Sequencing</a:t>
            </a:r>
          </a:p>
          <a:p>
            <a:pPr algn="ctr"/>
            <a:r>
              <a:rPr lang="en-US" sz="2600" dirty="0" smtClean="0">
                <a:latin typeface="Arial" panose="020B0604020202020204" pitchFamily="34" charset="0"/>
                <a:cs typeface="Arial" panose="020B0604020202020204" pitchFamily="34" charset="0"/>
              </a:rPr>
              <a:t>(Massive Parallel Sequencing)</a:t>
            </a:r>
            <a:endParaRPr lang="en-US" sz="2600" dirty="0">
              <a:latin typeface="Arial" panose="020B0604020202020204" pitchFamily="34" charset="0"/>
              <a:cs typeface="Arial" panose="020B0604020202020204" pitchFamily="34" charset="0"/>
            </a:endParaRPr>
          </a:p>
        </p:txBody>
      </p:sp>
      <p:pic>
        <p:nvPicPr>
          <p:cNvPr id="3" name="Picture 2"/>
          <p:cNvPicPr>
            <a:picLocks noChangeAspect="1"/>
          </p:cNvPicPr>
          <p:nvPr/>
        </p:nvPicPr>
        <p:blipFill rotWithShape="1">
          <a:blip r:embed="rId3"/>
          <a:srcRect r="48055" b="5976"/>
          <a:stretch/>
        </p:blipFill>
        <p:spPr>
          <a:xfrm>
            <a:off x="0" y="914400"/>
            <a:ext cx="3566552" cy="5842386"/>
          </a:xfrm>
          <a:prstGeom prst="rect">
            <a:avLst/>
          </a:prstGeom>
        </p:spPr>
      </p:pic>
      <p:sp>
        <p:nvSpPr>
          <p:cNvPr id="4" name="Rectangle 3"/>
          <p:cNvSpPr/>
          <p:nvPr/>
        </p:nvSpPr>
        <p:spPr>
          <a:xfrm>
            <a:off x="3575169" y="1447800"/>
            <a:ext cx="5568831" cy="5078314"/>
          </a:xfrm>
          <a:prstGeom prst="rect">
            <a:avLst/>
          </a:prstGeom>
        </p:spPr>
        <p:txBody>
          <a:bodyPr wrap="square">
            <a:spAutoFit/>
          </a:bodyPr>
          <a:lstStyle/>
          <a:p>
            <a:r>
              <a:rPr lang="en-US" dirty="0" smtClean="0">
                <a:latin typeface="Arial" panose="020B0604020202020204" pitchFamily="34" charset="0"/>
                <a:cs typeface="Arial" panose="020B0604020202020204" pitchFamily="34" charset="0"/>
              </a:rPr>
              <a:t>Cyclic Reversible Termination – DNA Polymerase bound to primed template adds 1 (of 4) fluorescently modified nucleotide. 3’ terminator group prevents additional nucleotide incorporation. </a:t>
            </a:r>
          </a:p>
          <a:p>
            <a:endParaRPr lang="en-US" dirty="0">
              <a:latin typeface="Arial" panose="020B0604020202020204" pitchFamily="34" charset="0"/>
              <a:cs typeface="Arial" panose="020B0604020202020204" pitchFamily="34" charset="0"/>
            </a:endParaRPr>
          </a:p>
          <a:p>
            <a:r>
              <a:rPr lang="en-US" dirty="0" smtClean="0">
                <a:latin typeface="Arial" panose="020B0604020202020204" pitchFamily="34" charset="0"/>
                <a:cs typeface="Arial" panose="020B0604020202020204" pitchFamily="34" charset="0"/>
              </a:rPr>
              <a:t>Following incorporation, remaining unincorporated nucleotides are washed away. Imaging is performed to determine the identity of the incorporated nucleotide. </a:t>
            </a:r>
          </a:p>
          <a:p>
            <a:endParaRPr lang="en-US" dirty="0">
              <a:latin typeface="Arial" panose="020B0604020202020204" pitchFamily="34" charset="0"/>
              <a:cs typeface="Arial" panose="020B0604020202020204" pitchFamily="34" charset="0"/>
            </a:endParaRPr>
          </a:p>
          <a:p>
            <a:r>
              <a:rPr lang="en-US" dirty="0" smtClean="0">
                <a:latin typeface="Arial" panose="020B0604020202020204" pitchFamily="34" charset="0"/>
                <a:cs typeface="Arial" panose="020B0604020202020204" pitchFamily="34" charset="0"/>
              </a:rPr>
              <a:t>Cleavage step then removes terminating group and the fluorescent dye. Additional wash is performed before starting next incorporation step</a:t>
            </a:r>
          </a:p>
          <a:p>
            <a:endParaRPr lang="en-US" dirty="0">
              <a:latin typeface="Arial" panose="020B0604020202020204" pitchFamily="34" charset="0"/>
              <a:cs typeface="Arial" panose="020B0604020202020204" pitchFamily="34" charset="0"/>
            </a:endParaRPr>
          </a:p>
          <a:p>
            <a:r>
              <a:rPr lang="en-US" dirty="0" smtClean="0">
                <a:latin typeface="Arial" panose="020B0604020202020204" pitchFamily="34" charset="0"/>
                <a:cs typeface="Arial" panose="020B0604020202020204" pitchFamily="34" charset="0"/>
              </a:rPr>
              <a:t>This is repeated ~250 million times (25Gb) with HiSeq2500 (~4 days)</a:t>
            </a:r>
          </a:p>
          <a:p>
            <a:endParaRPr lang="en-US" dirty="0">
              <a:latin typeface="Arial" panose="020B0604020202020204" pitchFamily="34" charset="0"/>
              <a:cs typeface="Arial" panose="020B0604020202020204" pitchFamily="34" charset="0"/>
            </a:endParaRPr>
          </a:p>
          <a:p>
            <a:r>
              <a:rPr lang="en-US" dirty="0" smtClean="0">
                <a:latin typeface="Arial" panose="020B0604020202020204" pitchFamily="34" charset="0"/>
                <a:cs typeface="Arial" panose="020B0604020202020204" pitchFamily="34" charset="0"/>
              </a:rPr>
              <a:t>Unlike SANGER termination is REVERSIBLE</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729013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21848"/>
            <a:ext cx="9144000" cy="492443"/>
          </a:xfrm>
          <a:prstGeom prst="rect">
            <a:avLst/>
          </a:prstGeom>
          <a:noFill/>
        </p:spPr>
        <p:txBody>
          <a:bodyPr wrap="square" rtlCol="0">
            <a:spAutoFit/>
          </a:bodyPr>
          <a:lstStyle/>
          <a:p>
            <a:pPr algn="ctr"/>
            <a:r>
              <a:rPr lang="en-US" sz="2600" dirty="0" smtClean="0">
                <a:latin typeface="Arial" panose="020B0604020202020204" pitchFamily="34" charset="0"/>
                <a:cs typeface="Arial" panose="020B0604020202020204" pitchFamily="34" charset="0"/>
              </a:rPr>
              <a:t>RNA Sequencing</a:t>
            </a:r>
            <a:endParaRPr lang="en-US" sz="2600" dirty="0" smtClean="0">
              <a:latin typeface="Arial" panose="020B0604020202020204" pitchFamily="34" charset="0"/>
              <a:cs typeface="Arial" panose="020B0604020202020204" pitchFamily="34" charset="0"/>
            </a:endParaRPr>
          </a:p>
        </p:txBody>
      </p:sp>
      <p:pic>
        <p:nvPicPr>
          <p:cNvPr id="3" name="Picture 2"/>
          <p:cNvPicPr>
            <a:picLocks noChangeAspect="1"/>
          </p:cNvPicPr>
          <p:nvPr/>
        </p:nvPicPr>
        <p:blipFill>
          <a:blip r:embed="rId2"/>
          <a:stretch>
            <a:fillRect/>
          </a:stretch>
        </p:blipFill>
        <p:spPr>
          <a:xfrm>
            <a:off x="0" y="914400"/>
            <a:ext cx="4811486" cy="4953000"/>
          </a:xfrm>
          <a:prstGeom prst="rect">
            <a:avLst/>
          </a:prstGeom>
        </p:spPr>
      </p:pic>
      <p:sp>
        <p:nvSpPr>
          <p:cNvPr id="4" name="Rectangle 3"/>
          <p:cNvSpPr/>
          <p:nvPr/>
        </p:nvSpPr>
        <p:spPr>
          <a:xfrm>
            <a:off x="4800600" y="1752600"/>
            <a:ext cx="4343400" cy="3139321"/>
          </a:xfrm>
          <a:prstGeom prst="rect">
            <a:avLst/>
          </a:prstGeom>
        </p:spPr>
        <p:txBody>
          <a:bodyPr wrap="square">
            <a:spAutoFit/>
          </a:bodyPr>
          <a:lstStyle/>
          <a:p>
            <a:r>
              <a:rPr lang="en-US" dirty="0" smtClean="0">
                <a:latin typeface="Arial" panose="020B0604020202020204" pitchFamily="34" charset="0"/>
                <a:cs typeface="Arial" panose="020B0604020202020204" pitchFamily="34" charset="0"/>
              </a:rPr>
              <a:t>Population of RNA (poly A+) converted to a library of </a:t>
            </a:r>
            <a:r>
              <a:rPr lang="en-US" dirty="0" err="1" smtClean="0">
                <a:latin typeface="Arial" panose="020B0604020202020204" pitchFamily="34" charset="0"/>
                <a:cs typeface="Arial" panose="020B0604020202020204" pitchFamily="34" charset="0"/>
              </a:rPr>
              <a:t>cDNA</a:t>
            </a:r>
            <a:r>
              <a:rPr lang="en-US" dirty="0" smtClean="0">
                <a:latin typeface="Arial" panose="020B0604020202020204" pitchFamily="34" charset="0"/>
                <a:cs typeface="Arial" panose="020B0604020202020204" pitchFamily="34" charset="0"/>
              </a:rPr>
              <a:t> fragments with adaptors attached to one or both ends</a:t>
            </a:r>
          </a:p>
          <a:p>
            <a:endParaRPr lang="en-US" dirty="0">
              <a:latin typeface="Arial" panose="020B0604020202020204" pitchFamily="34" charset="0"/>
              <a:cs typeface="Arial" panose="020B0604020202020204" pitchFamily="34" charset="0"/>
            </a:endParaRPr>
          </a:p>
          <a:p>
            <a:r>
              <a:rPr lang="en-US" dirty="0" smtClean="0">
                <a:latin typeface="Arial" panose="020B0604020202020204" pitchFamily="34" charset="0"/>
                <a:cs typeface="Arial" panose="020B0604020202020204" pitchFamily="34" charset="0"/>
              </a:rPr>
              <a:t>Solid Phase Amplification performed</a:t>
            </a:r>
          </a:p>
          <a:p>
            <a:endParaRPr lang="en-US" dirty="0">
              <a:latin typeface="Arial" panose="020B0604020202020204" pitchFamily="34" charset="0"/>
              <a:cs typeface="Arial" panose="020B0604020202020204" pitchFamily="34" charset="0"/>
            </a:endParaRPr>
          </a:p>
          <a:p>
            <a:r>
              <a:rPr lang="en-US" dirty="0" smtClean="0">
                <a:latin typeface="Arial" panose="020B0604020202020204" pitchFamily="34" charset="0"/>
                <a:cs typeface="Arial" panose="020B0604020202020204" pitchFamily="34" charset="0"/>
              </a:rPr>
              <a:t>Molecules sequenced from one end (Single End) or both ends (Pair End) </a:t>
            </a:r>
          </a:p>
          <a:p>
            <a:endParaRPr lang="en-US" dirty="0">
              <a:latin typeface="Arial" panose="020B0604020202020204" pitchFamily="34" charset="0"/>
              <a:cs typeface="Arial" panose="020B0604020202020204" pitchFamily="34" charset="0"/>
            </a:endParaRPr>
          </a:p>
          <a:p>
            <a:r>
              <a:rPr lang="en-US" dirty="0" smtClean="0">
                <a:latin typeface="Arial" panose="020B0604020202020204" pitchFamily="34" charset="0"/>
                <a:cs typeface="Arial" panose="020B0604020202020204" pitchFamily="34" charset="0"/>
              </a:rPr>
              <a:t>Reads are typically 30-400bp depending on sequence technology used </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017753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21848"/>
            <a:ext cx="9144000" cy="492443"/>
          </a:xfrm>
          <a:prstGeom prst="rect">
            <a:avLst/>
          </a:prstGeom>
          <a:noFill/>
        </p:spPr>
        <p:txBody>
          <a:bodyPr wrap="square" rtlCol="0">
            <a:spAutoFit/>
          </a:bodyPr>
          <a:lstStyle/>
          <a:p>
            <a:pPr algn="ctr"/>
            <a:r>
              <a:rPr lang="en-US" sz="2600" dirty="0" smtClean="0">
                <a:latin typeface="Arial" panose="020B0604020202020204" pitchFamily="34" charset="0"/>
                <a:cs typeface="Arial" panose="020B0604020202020204" pitchFamily="34" charset="0"/>
              </a:rPr>
              <a:t>RNA Purification and Analysis</a:t>
            </a:r>
            <a:endParaRPr lang="en-US" sz="2600" dirty="0" smtClean="0">
              <a:latin typeface="Arial" panose="020B0604020202020204" pitchFamily="34" charset="0"/>
              <a:cs typeface="Arial" panose="020B0604020202020204" pitchFamily="34" charset="0"/>
            </a:endParaRPr>
          </a:p>
        </p:txBody>
      </p:sp>
      <p:sp>
        <p:nvSpPr>
          <p:cNvPr id="5" name="Rectangle 4"/>
          <p:cNvSpPr/>
          <p:nvPr/>
        </p:nvSpPr>
        <p:spPr>
          <a:xfrm>
            <a:off x="10629" y="609600"/>
            <a:ext cx="9144000" cy="646331"/>
          </a:xfrm>
          <a:prstGeom prst="rect">
            <a:avLst/>
          </a:prstGeom>
        </p:spPr>
        <p:txBody>
          <a:bodyPr wrap="square">
            <a:spAutoFit/>
          </a:bodyPr>
          <a:lstStyle/>
          <a:p>
            <a:pPr algn="ctr"/>
            <a:r>
              <a:rPr lang="en-US" dirty="0" smtClean="0">
                <a:latin typeface="Arial" panose="020B0604020202020204" pitchFamily="34" charset="0"/>
                <a:cs typeface="Arial" panose="020B0604020202020204" pitchFamily="34" charset="0"/>
              </a:rPr>
              <a:t>RNA Purification: Can use </a:t>
            </a:r>
            <a:r>
              <a:rPr lang="en-US" dirty="0" err="1" smtClean="0">
                <a:latin typeface="Arial" panose="020B0604020202020204" pitchFamily="34" charset="0"/>
                <a:cs typeface="Arial" panose="020B0604020202020204" pitchFamily="34" charset="0"/>
              </a:rPr>
              <a:t>Qiagen</a:t>
            </a:r>
            <a:r>
              <a:rPr lang="en-US" dirty="0" smtClean="0">
                <a:latin typeface="Arial" panose="020B0604020202020204" pitchFamily="34" charset="0"/>
                <a:cs typeface="Arial" panose="020B0604020202020204" pitchFamily="34" charset="0"/>
              </a:rPr>
              <a:t> Kit or Phenol/Chloroform Extraction, do not use Invitrogen RNA isolation kit</a:t>
            </a:r>
            <a:endParaRPr lang="en-US" dirty="0">
              <a:latin typeface="Arial" panose="020B0604020202020204" pitchFamily="34" charset="0"/>
              <a:cs typeface="Arial" panose="020B0604020202020204" pitchFamily="34" charset="0"/>
            </a:endParaRPr>
          </a:p>
        </p:txBody>
      </p:sp>
      <p:pic>
        <p:nvPicPr>
          <p:cNvPr id="6" name="Picture 5"/>
          <p:cNvPicPr>
            <a:picLocks noChangeAspect="1"/>
          </p:cNvPicPr>
          <p:nvPr/>
        </p:nvPicPr>
        <p:blipFill>
          <a:blip r:embed="rId2"/>
          <a:stretch>
            <a:fillRect/>
          </a:stretch>
        </p:blipFill>
        <p:spPr>
          <a:xfrm>
            <a:off x="3276600" y="4010843"/>
            <a:ext cx="1905000" cy="2857500"/>
          </a:xfrm>
          <a:prstGeom prst="rect">
            <a:avLst/>
          </a:prstGeom>
        </p:spPr>
      </p:pic>
      <p:sp>
        <p:nvSpPr>
          <p:cNvPr id="8" name="Rectangle 7"/>
          <p:cNvSpPr/>
          <p:nvPr/>
        </p:nvSpPr>
        <p:spPr>
          <a:xfrm>
            <a:off x="9238" y="1295400"/>
            <a:ext cx="9144000" cy="369332"/>
          </a:xfrm>
          <a:prstGeom prst="rect">
            <a:avLst/>
          </a:prstGeom>
        </p:spPr>
        <p:txBody>
          <a:bodyPr wrap="square">
            <a:spAutoFit/>
          </a:bodyPr>
          <a:lstStyle/>
          <a:p>
            <a:pPr algn="ctr"/>
            <a:r>
              <a:rPr lang="en-US" dirty="0" smtClean="0">
                <a:latin typeface="Arial" panose="020B0604020202020204" pitchFamily="34" charset="0"/>
                <a:cs typeface="Arial" panose="020B0604020202020204" pitchFamily="34" charset="0"/>
              </a:rPr>
              <a:t>RNA Quality Assessment (Agilent 2100 </a:t>
            </a:r>
            <a:r>
              <a:rPr lang="en-US" dirty="0" err="1" smtClean="0">
                <a:latin typeface="Arial" panose="020B0604020202020204" pitchFamily="34" charset="0"/>
                <a:cs typeface="Arial" panose="020B0604020202020204" pitchFamily="34" charset="0"/>
              </a:rPr>
              <a:t>BioAnalyzer</a:t>
            </a:r>
            <a:r>
              <a:rPr lang="en-US" dirty="0" smtClean="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
        <p:nvSpPr>
          <p:cNvPr id="9" name="Rectangle 8"/>
          <p:cNvSpPr/>
          <p:nvPr/>
        </p:nvSpPr>
        <p:spPr>
          <a:xfrm>
            <a:off x="0" y="3581400"/>
            <a:ext cx="9144000" cy="369332"/>
          </a:xfrm>
          <a:prstGeom prst="rect">
            <a:avLst/>
          </a:prstGeom>
        </p:spPr>
        <p:txBody>
          <a:bodyPr wrap="square">
            <a:spAutoFit/>
          </a:bodyPr>
          <a:lstStyle/>
          <a:p>
            <a:pPr algn="ctr"/>
            <a:r>
              <a:rPr lang="en-US" dirty="0" smtClean="0">
                <a:latin typeface="Arial" panose="020B0604020202020204" pitchFamily="34" charset="0"/>
                <a:cs typeface="Arial" panose="020B0604020202020204" pitchFamily="34" charset="0"/>
              </a:rPr>
              <a:t>RNA Quantification (</a:t>
            </a:r>
            <a:r>
              <a:rPr lang="en-US" dirty="0" err="1" smtClean="0">
                <a:latin typeface="Arial" panose="020B0604020202020204" pitchFamily="34" charset="0"/>
                <a:cs typeface="Arial" panose="020B0604020202020204" pitchFamily="34" charset="0"/>
              </a:rPr>
              <a:t>Qubit</a:t>
            </a:r>
            <a:r>
              <a:rPr lang="en-US" dirty="0" smtClean="0">
                <a:latin typeface="Arial" panose="020B0604020202020204" pitchFamily="34" charset="0"/>
                <a:cs typeface="Arial" panose="020B0604020202020204" pitchFamily="34" charset="0"/>
              </a:rPr>
              <a:t>) – </a:t>
            </a:r>
            <a:r>
              <a:rPr lang="en-US" dirty="0" err="1" smtClean="0">
                <a:latin typeface="Arial" panose="020B0604020202020204" pitchFamily="34" charset="0"/>
                <a:cs typeface="Arial" panose="020B0604020202020204" pitchFamily="34" charset="0"/>
              </a:rPr>
              <a:t>nanodrop</a:t>
            </a:r>
            <a:r>
              <a:rPr lang="en-US" dirty="0" smtClean="0">
                <a:latin typeface="Arial" panose="020B0604020202020204" pitchFamily="34" charset="0"/>
                <a:cs typeface="Arial" panose="020B0604020202020204" pitchFamily="34" charset="0"/>
              </a:rPr>
              <a:t> considered too inaccurate</a:t>
            </a:r>
            <a:endParaRPr lang="en-US" dirty="0">
              <a:latin typeface="Arial" panose="020B0604020202020204" pitchFamily="34" charset="0"/>
              <a:cs typeface="Arial" panose="020B0604020202020204" pitchFamily="34" charset="0"/>
            </a:endParaRPr>
          </a:p>
        </p:txBody>
      </p:sp>
      <p:sp>
        <p:nvSpPr>
          <p:cNvPr id="10" name="Rectangle 9"/>
          <p:cNvSpPr/>
          <p:nvPr/>
        </p:nvSpPr>
        <p:spPr>
          <a:xfrm>
            <a:off x="5188147" y="4038600"/>
            <a:ext cx="3962400" cy="923330"/>
          </a:xfrm>
          <a:prstGeom prst="rect">
            <a:avLst/>
          </a:prstGeom>
        </p:spPr>
        <p:txBody>
          <a:bodyPr wrap="square">
            <a:spAutoFit/>
          </a:bodyPr>
          <a:lstStyle/>
          <a:p>
            <a:pPr algn="ctr"/>
            <a:r>
              <a:rPr lang="en-US" dirty="0" err="1" smtClean="0">
                <a:latin typeface="Arial" panose="020B0604020202020204" pitchFamily="34" charset="0"/>
                <a:cs typeface="Arial" panose="020B0604020202020204" pitchFamily="34" charset="0"/>
              </a:rPr>
              <a:t>Bioanalyzer</a:t>
            </a:r>
            <a:r>
              <a:rPr lang="en-US" dirty="0" smtClean="0">
                <a:latin typeface="Arial" panose="020B0604020202020204" pitchFamily="34" charset="0"/>
                <a:cs typeface="Arial" panose="020B0604020202020204" pitchFamily="34" charset="0"/>
              </a:rPr>
              <a:t> analysis can be done at Clinical Microarray Core</a:t>
            </a:r>
          </a:p>
          <a:p>
            <a:pPr algn="ct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clientserviceUIC@mednet.ucla.edu</a:t>
            </a:r>
            <a:endParaRPr lang="en-US" dirty="0">
              <a:latin typeface="Arial" panose="020B0604020202020204" pitchFamily="34" charset="0"/>
              <a:cs typeface="Arial" panose="020B0604020202020204" pitchFamily="34" charset="0"/>
            </a:endParaRPr>
          </a:p>
        </p:txBody>
      </p:sp>
      <p:pic>
        <p:nvPicPr>
          <p:cNvPr id="11" name="Picture 10"/>
          <p:cNvPicPr>
            <a:picLocks noChangeAspect="1"/>
          </p:cNvPicPr>
          <p:nvPr/>
        </p:nvPicPr>
        <p:blipFill rotWithShape="1">
          <a:blip r:embed="rId3"/>
          <a:srcRect t="10447" b="28928"/>
          <a:stretch/>
        </p:blipFill>
        <p:spPr>
          <a:xfrm>
            <a:off x="2743200" y="1600200"/>
            <a:ext cx="3733800" cy="2044565"/>
          </a:xfrm>
          <a:prstGeom prst="rect">
            <a:avLst/>
          </a:prstGeom>
        </p:spPr>
      </p:pic>
      <p:sp>
        <p:nvSpPr>
          <p:cNvPr id="12" name="Rectangle 11"/>
          <p:cNvSpPr/>
          <p:nvPr/>
        </p:nvSpPr>
        <p:spPr>
          <a:xfrm>
            <a:off x="5181600" y="5334000"/>
            <a:ext cx="3962400" cy="923330"/>
          </a:xfrm>
          <a:prstGeom prst="rect">
            <a:avLst/>
          </a:prstGeom>
        </p:spPr>
        <p:txBody>
          <a:bodyPr wrap="square">
            <a:spAutoFit/>
          </a:bodyPr>
          <a:lstStyle/>
          <a:p>
            <a:pPr algn="ctr"/>
            <a:r>
              <a:rPr lang="en-US" dirty="0" err="1" smtClean="0">
                <a:latin typeface="Arial" panose="020B0604020202020204" pitchFamily="34" charset="0"/>
                <a:cs typeface="Arial" panose="020B0604020202020204" pitchFamily="34" charset="0"/>
              </a:rPr>
              <a:t>Qubit</a:t>
            </a:r>
            <a:r>
              <a:rPr lang="en-US" dirty="0" smtClean="0">
                <a:latin typeface="Arial" panose="020B0604020202020204" pitchFamily="34" charset="0"/>
                <a:cs typeface="Arial" panose="020B0604020202020204" pitchFamily="34" charset="0"/>
              </a:rPr>
              <a:t> Analyses can be done at </a:t>
            </a:r>
          </a:p>
          <a:p>
            <a:pPr algn="ctr"/>
            <a:r>
              <a:rPr lang="en-US" dirty="0" smtClean="0">
                <a:latin typeface="Arial" panose="020B0604020202020204" pitchFamily="34" charset="0"/>
                <a:cs typeface="Arial" panose="020B0604020202020204" pitchFamily="34" charset="0"/>
              </a:rPr>
              <a:t>Stem Cell Core (</a:t>
            </a:r>
            <a:r>
              <a:rPr lang="en-US" dirty="0" err="1" smtClean="0">
                <a:latin typeface="Arial" panose="020B0604020202020204" pitchFamily="34" charset="0"/>
                <a:cs typeface="Arial" panose="020B0604020202020204" pitchFamily="34" charset="0"/>
              </a:rPr>
              <a:t>Suhua</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Feng</a:t>
            </a:r>
            <a:r>
              <a:rPr lang="en-US" dirty="0" smtClean="0">
                <a:latin typeface="Arial" panose="020B0604020202020204" pitchFamily="34" charset="0"/>
                <a:cs typeface="Arial" panose="020B0604020202020204" pitchFamily="34" charset="0"/>
              </a:rPr>
              <a:t>)</a:t>
            </a:r>
          </a:p>
          <a:p>
            <a:pPr algn="ctr"/>
            <a:r>
              <a:rPr lang="en-US" dirty="0" err="1" smtClean="0">
                <a:latin typeface="Arial" panose="020B0604020202020204" pitchFamily="34" charset="0"/>
                <a:cs typeface="Arial" panose="020B0604020202020204" pitchFamily="34" charset="0"/>
              </a:rPr>
              <a:t>Sfeng@mednet.ucla.edu</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64652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21848"/>
            <a:ext cx="9144000" cy="492443"/>
          </a:xfrm>
          <a:prstGeom prst="rect">
            <a:avLst/>
          </a:prstGeom>
          <a:noFill/>
        </p:spPr>
        <p:txBody>
          <a:bodyPr wrap="square" rtlCol="0">
            <a:spAutoFit/>
          </a:bodyPr>
          <a:lstStyle/>
          <a:p>
            <a:pPr algn="ctr"/>
            <a:r>
              <a:rPr lang="en-US" sz="2600" dirty="0" smtClean="0">
                <a:latin typeface="Arial" panose="020B0604020202020204" pitchFamily="34" charset="0"/>
                <a:cs typeface="Arial" panose="020B0604020202020204" pitchFamily="34" charset="0"/>
              </a:rPr>
              <a:t>TRUSEQ Library Preparation</a:t>
            </a:r>
            <a:endParaRPr lang="en-US" sz="2600" dirty="0" smtClean="0">
              <a:latin typeface="Arial" panose="020B0604020202020204" pitchFamily="34" charset="0"/>
              <a:cs typeface="Arial" panose="020B0604020202020204" pitchFamily="34" charset="0"/>
            </a:endParaRPr>
          </a:p>
        </p:txBody>
      </p:sp>
      <p:pic>
        <p:nvPicPr>
          <p:cNvPr id="3" name="Picture 2"/>
          <p:cNvPicPr>
            <a:picLocks noChangeAspect="1"/>
          </p:cNvPicPr>
          <p:nvPr/>
        </p:nvPicPr>
        <p:blipFill>
          <a:blip r:embed="rId2"/>
          <a:stretch>
            <a:fillRect/>
          </a:stretch>
        </p:blipFill>
        <p:spPr>
          <a:xfrm>
            <a:off x="0" y="685800"/>
            <a:ext cx="5113911" cy="4876800"/>
          </a:xfrm>
          <a:prstGeom prst="rect">
            <a:avLst/>
          </a:prstGeom>
        </p:spPr>
      </p:pic>
      <p:sp>
        <p:nvSpPr>
          <p:cNvPr id="4" name="Rectangle 3"/>
          <p:cNvSpPr/>
          <p:nvPr/>
        </p:nvSpPr>
        <p:spPr>
          <a:xfrm>
            <a:off x="5105400" y="705683"/>
            <a:ext cx="4038600" cy="4524316"/>
          </a:xfrm>
          <a:prstGeom prst="rect">
            <a:avLst/>
          </a:prstGeom>
        </p:spPr>
        <p:txBody>
          <a:bodyPr wrap="square">
            <a:spAutoFit/>
          </a:bodyPr>
          <a:lstStyle/>
          <a:p>
            <a:pPr algn="ctr"/>
            <a:r>
              <a:rPr lang="en-US" dirty="0" smtClean="0">
                <a:latin typeface="Arial" panose="020B0604020202020204" pitchFamily="34" charset="0"/>
                <a:cs typeface="Arial" panose="020B0604020202020204" pitchFamily="34" charset="0"/>
              </a:rPr>
              <a:t>Library Construction</a:t>
            </a:r>
          </a:p>
          <a:p>
            <a:pPr algn="ctr"/>
            <a:r>
              <a:rPr lang="en-US" dirty="0" smtClean="0">
                <a:latin typeface="Arial" panose="020B0604020202020204" pitchFamily="34" charset="0"/>
                <a:cs typeface="Arial" panose="020B0604020202020204" pitchFamily="34" charset="0"/>
              </a:rPr>
              <a:t>Effective elimination of ribosomal RNA (negative selection) followed by </a:t>
            </a:r>
            <a:r>
              <a:rPr lang="en-US" dirty="0" err="1" smtClean="0">
                <a:latin typeface="Arial" panose="020B0604020202020204" pitchFamily="34" charset="0"/>
                <a:cs typeface="Arial" panose="020B0604020202020204" pitchFamily="34" charset="0"/>
              </a:rPr>
              <a:t>polyA</a:t>
            </a:r>
            <a:r>
              <a:rPr lang="en-US" dirty="0" smtClean="0">
                <a:latin typeface="Arial" panose="020B0604020202020204" pitchFamily="34" charset="0"/>
                <a:cs typeface="Arial" panose="020B0604020202020204" pitchFamily="34" charset="0"/>
              </a:rPr>
              <a:t> selection (for mRNA)</a:t>
            </a:r>
          </a:p>
          <a:p>
            <a:pPr algn="ctr"/>
            <a:endParaRPr lang="en-US" dirty="0">
              <a:latin typeface="Arial" panose="020B0604020202020204" pitchFamily="34" charset="0"/>
              <a:cs typeface="Arial" panose="020B0604020202020204" pitchFamily="34" charset="0"/>
            </a:endParaRPr>
          </a:p>
          <a:p>
            <a:pPr algn="ctr"/>
            <a:r>
              <a:rPr lang="en-US" dirty="0" smtClean="0">
                <a:latin typeface="Arial" panose="020B0604020202020204" pitchFamily="34" charset="0"/>
                <a:cs typeface="Arial" panose="020B0604020202020204" pitchFamily="34" charset="0"/>
              </a:rPr>
              <a:t>High Quality Strand Information</a:t>
            </a:r>
          </a:p>
          <a:p>
            <a:pPr algn="ctr"/>
            <a:endParaRPr lang="en-US" dirty="0">
              <a:latin typeface="Arial" panose="020B0604020202020204" pitchFamily="34" charset="0"/>
              <a:cs typeface="Arial" panose="020B0604020202020204" pitchFamily="34" charset="0"/>
            </a:endParaRPr>
          </a:p>
          <a:p>
            <a:pPr algn="ctr"/>
            <a:r>
              <a:rPr lang="en-US" dirty="0" smtClean="0">
                <a:latin typeface="Arial" panose="020B0604020202020204" pitchFamily="34" charset="0"/>
                <a:cs typeface="Arial" panose="020B0604020202020204" pitchFamily="34" charset="0"/>
              </a:rPr>
              <a:t>Can be used with low quality/low abundance RNA (10-100ng)</a:t>
            </a:r>
          </a:p>
          <a:p>
            <a:pPr algn="ctr"/>
            <a:endParaRPr lang="en-US" dirty="0">
              <a:latin typeface="Arial" panose="020B0604020202020204" pitchFamily="34" charset="0"/>
              <a:cs typeface="Arial" panose="020B0604020202020204" pitchFamily="34" charset="0"/>
            </a:endParaRPr>
          </a:p>
          <a:p>
            <a:pPr algn="ctr"/>
            <a:r>
              <a:rPr lang="en-US" dirty="0" smtClean="0">
                <a:latin typeface="Arial" panose="020B0604020202020204" pitchFamily="34" charset="0"/>
                <a:cs typeface="Arial" panose="020B0604020202020204" pitchFamily="34" charset="0"/>
              </a:rPr>
              <a:t>48 barcodes allows for multiplexing</a:t>
            </a:r>
          </a:p>
          <a:p>
            <a:pPr algn="ctr"/>
            <a:endParaRPr lang="en-US" dirty="0">
              <a:latin typeface="Arial" panose="020B0604020202020204" pitchFamily="34" charset="0"/>
              <a:cs typeface="Arial" panose="020B0604020202020204" pitchFamily="34" charset="0"/>
            </a:endParaRPr>
          </a:p>
          <a:p>
            <a:pPr algn="ctr"/>
            <a:r>
              <a:rPr lang="en-US" dirty="0" smtClean="0">
                <a:latin typeface="Arial" panose="020B0604020202020204" pitchFamily="34" charset="0"/>
                <a:cs typeface="Arial" panose="020B0604020202020204" pitchFamily="34" charset="0"/>
              </a:rPr>
              <a:t>Small RNAs can be directly sequenced</a:t>
            </a:r>
          </a:p>
          <a:p>
            <a:pPr algn="ctr"/>
            <a:endParaRPr lang="en-US" dirty="0">
              <a:latin typeface="Arial" panose="020B0604020202020204" pitchFamily="34" charset="0"/>
              <a:cs typeface="Arial" panose="020B0604020202020204" pitchFamily="34" charset="0"/>
            </a:endParaRPr>
          </a:p>
          <a:p>
            <a:pPr algn="ctr"/>
            <a:r>
              <a:rPr lang="en-US" dirty="0" smtClean="0">
                <a:latin typeface="Arial" panose="020B0604020202020204" pitchFamily="34" charset="0"/>
                <a:cs typeface="Arial" panose="020B0604020202020204" pitchFamily="34" charset="0"/>
              </a:rPr>
              <a:t>Large RNAs must be fragmented</a:t>
            </a:r>
            <a:endParaRPr lang="en-US" dirty="0">
              <a:latin typeface="Arial" panose="020B0604020202020204" pitchFamily="34" charset="0"/>
              <a:cs typeface="Arial" panose="020B0604020202020204" pitchFamily="34" charset="0"/>
            </a:endParaRPr>
          </a:p>
        </p:txBody>
      </p:sp>
      <p:sp>
        <p:nvSpPr>
          <p:cNvPr id="5" name="Rectangle 4"/>
          <p:cNvSpPr/>
          <p:nvPr/>
        </p:nvSpPr>
        <p:spPr>
          <a:xfrm>
            <a:off x="-43431" y="6488668"/>
            <a:ext cx="9220200" cy="369332"/>
          </a:xfrm>
          <a:prstGeom prst="rect">
            <a:avLst/>
          </a:prstGeom>
        </p:spPr>
        <p:txBody>
          <a:bodyPr wrap="square">
            <a:spAutoFit/>
          </a:bodyPr>
          <a:lstStyle/>
          <a:p>
            <a:r>
              <a:rPr lang="en-US" dirty="0"/>
              <a:t>http://</a:t>
            </a:r>
            <a:r>
              <a:rPr lang="en-US" dirty="0" err="1"/>
              <a:t>res.illumina.com</a:t>
            </a:r>
            <a:r>
              <a:rPr lang="en-US" dirty="0"/>
              <a:t>/documents/products/datasheets/</a:t>
            </a:r>
            <a:r>
              <a:rPr lang="en-US" dirty="0" err="1"/>
              <a:t>datasheet_truseq_stranded_rna.pdf</a:t>
            </a:r>
            <a:endParaRPr lang="en-US" dirty="0"/>
          </a:p>
        </p:txBody>
      </p:sp>
      <p:sp>
        <p:nvSpPr>
          <p:cNvPr id="6" name="Rectangle 5"/>
          <p:cNvSpPr/>
          <p:nvPr/>
        </p:nvSpPr>
        <p:spPr>
          <a:xfrm>
            <a:off x="5029200" y="5181600"/>
            <a:ext cx="4121347" cy="1477328"/>
          </a:xfrm>
          <a:prstGeom prst="rect">
            <a:avLst/>
          </a:prstGeom>
        </p:spPr>
        <p:txBody>
          <a:bodyPr wrap="square">
            <a:spAutoFit/>
          </a:bodyPr>
          <a:lstStyle/>
          <a:p>
            <a:pPr algn="ctr"/>
            <a:r>
              <a:rPr lang="en-US" dirty="0" smtClean="0">
                <a:latin typeface="Arial" panose="020B0604020202020204" pitchFamily="34" charset="0"/>
                <a:cs typeface="Arial" panose="020B0604020202020204" pitchFamily="34" charset="0"/>
              </a:rPr>
              <a:t>Library Construction can be done at cost at </a:t>
            </a:r>
            <a:r>
              <a:rPr lang="en-US" dirty="0" err="1" smtClean="0">
                <a:latin typeface="Arial" panose="020B0604020202020204" pitchFamily="34" charset="0"/>
                <a:cs typeface="Arial" panose="020B0604020202020204" pitchFamily="34" charset="0"/>
              </a:rPr>
              <a:t>Gonda</a:t>
            </a:r>
            <a:r>
              <a:rPr lang="en-US" dirty="0" smtClean="0">
                <a:latin typeface="Arial" panose="020B0604020202020204" pitchFamily="34" charset="0"/>
                <a:cs typeface="Arial" panose="020B0604020202020204" pitchFamily="34" charset="0"/>
              </a:rPr>
              <a:t> Genomics Core</a:t>
            </a:r>
          </a:p>
          <a:p>
            <a:pPr algn="ctr"/>
            <a:r>
              <a:rPr lang="en-US" dirty="0" smtClean="0">
                <a:latin typeface="Arial" panose="020B0604020202020204" pitchFamily="34" charset="0"/>
                <a:cs typeface="Arial" panose="020B0604020202020204" pitchFamily="34" charset="0"/>
              </a:rPr>
              <a:t>$1300/8 samples</a:t>
            </a:r>
          </a:p>
          <a:p>
            <a:pPr algn="ctr"/>
            <a:r>
              <a:rPr lang="en-US" dirty="0" smtClean="0">
                <a:latin typeface="Arial" panose="020B0604020202020204" pitchFamily="34" charset="0"/>
                <a:cs typeface="Arial" panose="020B0604020202020204" pitchFamily="34" charset="0"/>
              </a:rPr>
              <a:t>Joseph </a:t>
            </a:r>
            <a:r>
              <a:rPr lang="en-US" dirty="0" err="1" smtClean="0">
                <a:latin typeface="Arial" panose="020B0604020202020204" pitchFamily="34" charset="0"/>
                <a:cs typeface="Arial" panose="020B0604020202020204" pitchFamily="34" charset="0"/>
              </a:rPr>
              <a:t>deYoung</a:t>
            </a:r>
            <a:endParaRPr lang="en-US" dirty="0" smtClean="0">
              <a:latin typeface="Arial" panose="020B0604020202020204" pitchFamily="34" charset="0"/>
              <a:cs typeface="Arial" panose="020B0604020202020204" pitchFamily="34" charset="0"/>
            </a:endParaRPr>
          </a:p>
          <a:p>
            <a:pPr algn="ctr"/>
            <a:r>
              <a:rPr lang="en-US" dirty="0" err="1" smtClean="0">
                <a:latin typeface="Arial" panose="020B0604020202020204" pitchFamily="34" charset="0"/>
                <a:cs typeface="Arial" panose="020B0604020202020204" pitchFamily="34" charset="0"/>
              </a:rPr>
              <a:t>jdeyoung@mednet.ucla.edu</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851536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21848"/>
            <a:ext cx="9144000" cy="492443"/>
          </a:xfrm>
          <a:prstGeom prst="rect">
            <a:avLst/>
          </a:prstGeom>
          <a:noFill/>
        </p:spPr>
        <p:txBody>
          <a:bodyPr wrap="square" rtlCol="0">
            <a:spAutoFit/>
          </a:bodyPr>
          <a:lstStyle/>
          <a:p>
            <a:pPr algn="ctr"/>
            <a:r>
              <a:rPr lang="en-US" sz="2600" dirty="0" smtClean="0">
                <a:latin typeface="Arial" panose="020B0604020202020204" pitchFamily="34" charset="0"/>
                <a:cs typeface="Arial" panose="020B0604020202020204" pitchFamily="34" charset="0"/>
              </a:rPr>
              <a:t>Sequencing Apparatus</a:t>
            </a:r>
            <a:endParaRPr lang="en-US" sz="2600" dirty="0" smtClean="0">
              <a:latin typeface="Arial" panose="020B0604020202020204" pitchFamily="34" charset="0"/>
              <a:cs typeface="Arial" panose="020B0604020202020204" pitchFamily="34" charset="0"/>
            </a:endParaRPr>
          </a:p>
        </p:txBody>
      </p:sp>
      <p:pic>
        <p:nvPicPr>
          <p:cNvPr id="3" name="Picture 2" descr="Screen Shot 2013-08-09 at 1.46.45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09600"/>
            <a:ext cx="9144000" cy="4121382"/>
          </a:xfrm>
          <a:prstGeom prst="rect">
            <a:avLst/>
          </a:prstGeom>
        </p:spPr>
      </p:pic>
      <p:sp>
        <p:nvSpPr>
          <p:cNvPr id="4" name="TextBox 3"/>
          <p:cNvSpPr txBox="1"/>
          <p:nvPr/>
        </p:nvSpPr>
        <p:spPr>
          <a:xfrm>
            <a:off x="-24944" y="4800600"/>
            <a:ext cx="9144000" cy="492443"/>
          </a:xfrm>
          <a:prstGeom prst="rect">
            <a:avLst/>
          </a:prstGeom>
          <a:noFill/>
        </p:spPr>
        <p:txBody>
          <a:bodyPr wrap="square" rtlCol="0">
            <a:spAutoFit/>
          </a:bodyPr>
          <a:lstStyle/>
          <a:p>
            <a:pPr algn="ctr"/>
            <a:r>
              <a:rPr lang="en-US" sz="2600" dirty="0" err="1" smtClean="0">
                <a:latin typeface="Arial" panose="020B0604020202020204" pitchFamily="34" charset="0"/>
                <a:cs typeface="Arial" panose="020B0604020202020204" pitchFamily="34" charset="0"/>
              </a:rPr>
              <a:t>HiSeq</a:t>
            </a:r>
            <a:r>
              <a:rPr lang="en-US" sz="2600" dirty="0" smtClean="0">
                <a:latin typeface="Arial" panose="020B0604020202020204" pitchFamily="34" charset="0"/>
                <a:cs typeface="Arial" panose="020B0604020202020204" pitchFamily="34" charset="0"/>
              </a:rPr>
              <a:t> 2500 available on UCLA campus (all high usage)</a:t>
            </a:r>
            <a:endParaRPr lang="en-US" sz="2600" dirty="0" smtClean="0">
              <a:latin typeface="Arial" panose="020B0604020202020204" pitchFamily="34" charset="0"/>
              <a:cs typeface="Arial" panose="020B0604020202020204" pitchFamily="34" charset="0"/>
            </a:endParaRPr>
          </a:p>
        </p:txBody>
      </p:sp>
      <p:sp>
        <p:nvSpPr>
          <p:cNvPr id="5" name="TextBox 4"/>
          <p:cNvSpPr txBox="1"/>
          <p:nvPr/>
        </p:nvSpPr>
        <p:spPr>
          <a:xfrm>
            <a:off x="0" y="5257800"/>
            <a:ext cx="3124200" cy="1200329"/>
          </a:xfrm>
          <a:prstGeom prst="rect">
            <a:avLst/>
          </a:prstGeom>
          <a:noFill/>
        </p:spPr>
        <p:txBody>
          <a:bodyPr wrap="square" rtlCol="0">
            <a:spAutoFit/>
          </a:bodyPr>
          <a:lstStyle/>
          <a:p>
            <a:pPr algn="ctr"/>
            <a:r>
              <a:rPr lang="en-US" dirty="0" err="1" smtClean="0">
                <a:latin typeface="Arial" panose="020B0604020202020204" pitchFamily="34" charset="0"/>
                <a:cs typeface="Arial" panose="020B0604020202020204" pitchFamily="34" charset="0"/>
              </a:rPr>
              <a:t>Gonda</a:t>
            </a:r>
            <a:r>
              <a:rPr lang="en-US" dirty="0">
                <a:latin typeface="Arial" panose="020B0604020202020204" pitchFamily="34" charset="0"/>
                <a:cs typeface="Arial" panose="020B0604020202020204" pitchFamily="34" charset="0"/>
              </a:rPr>
              <a:t> </a:t>
            </a:r>
            <a:r>
              <a:rPr lang="en-US" dirty="0" smtClean="0">
                <a:latin typeface="Arial" panose="020B0604020202020204" pitchFamily="34" charset="0"/>
                <a:cs typeface="Arial" panose="020B0604020202020204" pitchFamily="34" charset="0"/>
              </a:rPr>
              <a:t>(1 machine)</a:t>
            </a:r>
          </a:p>
          <a:p>
            <a:pPr algn="ctr"/>
            <a:r>
              <a:rPr lang="en-US" dirty="0" smtClean="0">
                <a:latin typeface="Arial" panose="020B0604020202020204" pitchFamily="34" charset="0"/>
                <a:cs typeface="Arial" panose="020B0604020202020204" pitchFamily="34" charset="0"/>
              </a:rPr>
              <a:t>Joseph </a:t>
            </a:r>
            <a:r>
              <a:rPr lang="en-US" dirty="0" err="1" smtClean="0">
                <a:latin typeface="Arial" panose="020B0604020202020204" pitchFamily="34" charset="0"/>
                <a:cs typeface="Arial" panose="020B0604020202020204" pitchFamily="34" charset="0"/>
              </a:rPr>
              <a:t>DeYoung</a:t>
            </a:r>
            <a:endParaRPr lang="en-US" dirty="0" smtClean="0">
              <a:latin typeface="Arial" panose="020B0604020202020204" pitchFamily="34" charset="0"/>
              <a:cs typeface="Arial" panose="020B0604020202020204" pitchFamily="34" charset="0"/>
            </a:endParaRPr>
          </a:p>
          <a:p>
            <a:pPr algn="ctr"/>
            <a:r>
              <a:rPr lang="en-US" dirty="0" err="1" smtClean="0">
                <a:latin typeface="Arial" panose="020B0604020202020204" pitchFamily="34" charset="0"/>
                <a:cs typeface="Arial" panose="020B0604020202020204" pitchFamily="34" charset="0"/>
              </a:rPr>
              <a:t>jdeyoung@mednet.ucla.edu</a:t>
            </a:r>
            <a:endParaRPr lang="en-US" dirty="0" smtClean="0">
              <a:latin typeface="Arial" panose="020B0604020202020204" pitchFamily="34" charset="0"/>
              <a:cs typeface="Arial" panose="020B0604020202020204" pitchFamily="34" charset="0"/>
            </a:endParaRPr>
          </a:p>
          <a:p>
            <a:pPr algn="ctr"/>
            <a:endParaRPr lang="en-US" dirty="0" smtClean="0">
              <a:latin typeface="Arial" panose="020B0604020202020204" pitchFamily="34" charset="0"/>
              <a:cs typeface="Arial" panose="020B0604020202020204" pitchFamily="34" charset="0"/>
            </a:endParaRPr>
          </a:p>
        </p:txBody>
      </p:sp>
      <p:sp>
        <p:nvSpPr>
          <p:cNvPr id="6" name="TextBox 5"/>
          <p:cNvSpPr txBox="1"/>
          <p:nvPr/>
        </p:nvSpPr>
        <p:spPr>
          <a:xfrm>
            <a:off x="2971800" y="5257800"/>
            <a:ext cx="3124200" cy="923330"/>
          </a:xfrm>
          <a:prstGeom prst="rect">
            <a:avLst/>
          </a:prstGeom>
          <a:noFill/>
        </p:spPr>
        <p:txBody>
          <a:bodyPr wrap="square" rtlCol="0">
            <a:spAutoFit/>
          </a:bodyPr>
          <a:lstStyle/>
          <a:p>
            <a:pPr algn="ctr"/>
            <a:r>
              <a:rPr lang="en-US" dirty="0" smtClean="0">
                <a:latin typeface="Arial" panose="020B0604020202020204" pitchFamily="34" charset="0"/>
                <a:cs typeface="Arial" panose="020B0604020202020204" pitchFamily="34" charset="0"/>
              </a:rPr>
              <a:t>Clinical Pathology(2 machine)</a:t>
            </a:r>
          </a:p>
          <a:p>
            <a:pPr algn="ctr"/>
            <a:endParaRPr lang="en-US" dirty="0" smtClean="0">
              <a:latin typeface="Arial" panose="020B0604020202020204" pitchFamily="34" charset="0"/>
              <a:cs typeface="Arial" panose="020B0604020202020204" pitchFamily="34" charset="0"/>
            </a:endParaRPr>
          </a:p>
        </p:txBody>
      </p:sp>
      <p:sp>
        <p:nvSpPr>
          <p:cNvPr id="7" name="TextBox 6"/>
          <p:cNvSpPr txBox="1"/>
          <p:nvPr/>
        </p:nvSpPr>
        <p:spPr>
          <a:xfrm>
            <a:off x="6019800" y="5334000"/>
            <a:ext cx="3124200" cy="1477328"/>
          </a:xfrm>
          <a:prstGeom prst="rect">
            <a:avLst/>
          </a:prstGeom>
          <a:noFill/>
        </p:spPr>
        <p:txBody>
          <a:bodyPr wrap="square" rtlCol="0">
            <a:spAutoFit/>
          </a:bodyPr>
          <a:lstStyle/>
          <a:p>
            <a:pPr algn="ctr"/>
            <a:r>
              <a:rPr lang="en-US" dirty="0" smtClean="0">
                <a:latin typeface="Arial" panose="020B0604020202020204" pitchFamily="34" charset="0"/>
                <a:cs typeface="Arial" panose="020B0604020202020204" pitchFamily="34" charset="0"/>
              </a:rPr>
              <a:t>Broad Stem Cell Core (3 machines)</a:t>
            </a:r>
          </a:p>
          <a:p>
            <a:pPr algn="ctr"/>
            <a:r>
              <a:rPr lang="en-US" dirty="0" err="1" smtClean="0">
                <a:latin typeface="Arial" panose="020B0604020202020204" pitchFamily="34" charset="0"/>
                <a:cs typeface="Arial" panose="020B0604020202020204" pitchFamily="34" charset="0"/>
              </a:rPr>
              <a:t>Suhua</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Feng</a:t>
            </a:r>
            <a:endParaRPr lang="en-US" dirty="0" smtClean="0">
              <a:latin typeface="Arial" panose="020B0604020202020204" pitchFamily="34" charset="0"/>
              <a:cs typeface="Arial" panose="020B0604020202020204" pitchFamily="34" charset="0"/>
            </a:endParaRPr>
          </a:p>
          <a:p>
            <a:pPr algn="ctr"/>
            <a:r>
              <a:rPr lang="en-US" dirty="0" err="1" smtClean="0">
                <a:latin typeface="Arial" panose="020B0604020202020204" pitchFamily="34" charset="0"/>
                <a:cs typeface="Arial" panose="020B0604020202020204" pitchFamily="34" charset="0"/>
              </a:rPr>
              <a:t>sfeng@mednet.ucla.edu</a:t>
            </a:r>
            <a:endParaRPr lang="en-US" dirty="0" smtClean="0">
              <a:latin typeface="Arial" panose="020B0604020202020204" pitchFamily="34" charset="0"/>
              <a:cs typeface="Arial" panose="020B0604020202020204" pitchFamily="34" charset="0"/>
            </a:endParaRPr>
          </a:p>
          <a:p>
            <a:pPr algn="ctr"/>
            <a:endParaRPr lang="en-US" dirty="0" smtClean="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0536876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tro">
  <a:themeElements>
    <a:clrScheme name="Metro">
      <a:dk1>
        <a:sysClr val="windowText" lastClr="000000"/>
      </a:dk1>
      <a:lt1>
        <a:sysClr val="window" lastClr="FFFFFF"/>
      </a:lt1>
      <a:dk2>
        <a:srgbClr val="4E5B6F"/>
      </a:dk2>
      <a:lt2>
        <a:srgbClr val="D6ECFF"/>
      </a:lt2>
      <a:accent1>
        <a:srgbClr val="7FD13B"/>
      </a:accent1>
      <a:accent2>
        <a:srgbClr val="EA157A"/>
      </a:accent2>
      <a:accent3>
        <a:srgbClr val="FEB80A"/>
      </a:accent3>
      <a:accent4>
        <a:srgbClr val="00ADDC"/>
      </a:accent4>
      <a:accent5>
        <a:srgbClr val="738AC8"/>
      </a:accent5>
      <a:accent6>
        <a:srgbClr val="1AB39F"/>
      </a:accent6>
      <a:hlink>
        <a:srgbClr val="EB8803"/>
      </a:hlink>
      <a:folHlink>
        <a:srgbClr val="5F7791"/>
      </a:folHlink>
    </a:clrScheme>
    <a:fontScheme name="Metro">
      <a:majorFont>
        <a:latin typeface="Consolas"/>
        <a:ea typeface=""/>
        <a:cs typeface=""/>
        <a:font script="Jpan" typeface="HG丸ｺﾞｼｯｸM-PRO"/>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HGｺﾞｼｯｸM"/>
        <a:font script="Hang" typeface="맑은 고딕"/>
        <a:font script="Hans" typeface="宋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Metro">
      <a:fillStyleLst>
        <a:solidFill>
          <a:schemeClr val="phClr"/>
        </a:solidFill>
        <a:gradFill rotWithShape="1">
          <a:gsLst>
            <a:gs pos="0">
              <a:schemeClr val="phClr">
                <a:tint val="25000"/>
                <a:satMod val="125000"/>
              </a:schemeClr>
            </a:gs>
            <a:gs pos="40000">
              <a:schemeClr val="phClr">
                <a:tint val="55000"/>
                <a:satMod val="130000"/>
              </a:schemeClr>
            </a:gs>
            <a:gs pos="50000">
              <a:schemeClr val="phClr">
                <a:tint val="59000"/>
                <a:satMod val="130000"/>
              </a:schemeClr>
            </a:gs>
            <a:gs pos="65000">
              <a:schemeClr val="phClr">
                <a:tint val="55000"/>
                <a:satMod val="130000"/>
              </a:schemeClr>
            </a:gs>
            <a:gs pos="100000">
              <a:schemeClr val="phClr">
                <a:tint val="20000"/>
                <a:satMod val="125000"/>
              </a:schemeClr>
            </a:gs>
          </a:gsLst>
          <a:lin ang="5400000" scaled="0"/>
        </a:gradFill>
        <a:gradFill rotWithShape="1">
          <a:gsLst>
            <a:gs pos="0">
              <a:schemeClr val="phClr">
                <a:tint val="48000"/>
                <a:satMod val="138000"/>
              </a:schemeClr>
            </a:gs>
            <a:gs pos="25000">
              <a:schemeClr val="phClr">
                <a:tint val="85000"/>
              </a:schemeClr>
            </a:gs>
            <a:gs pos="40000">
              <a:schemeClr val="phClr">
                <a:tint val="92000"/>
              </a:schemeClr>
            </a:gs>
            <a:gs pos="50000">
              <a:schemeClr val="phClr">
                <a:tint val="93000"/>
              </a:schemeClr>
            </a:gs>
            <a:gs pos="60000">
              <a:schemeClr val="phClr">
                <a:tint val="92000"/>
              </a:schemeClr>
            </a:gs>
            <a:gs pos="75000">
              <a:schemeClr val="phClr">
                <a:tint val="83000"/>
                <a:satMod val="108000"/>
              </a:schemeClr>
            </a:gs>
            <a:gs pos="100000">
              <a:schemeClr val="phClr">
                <a:tint val="48000"/>
                <a:satMod val="150000"/>
              </a:schemeClr>
            </a:gs>
          </a:gsLst>
          <a:lin ang="5400000" scaled="0"/>
        </a:gradFill>
      </a:fillStyleLst>
      <a:lnStyleLst>
        <a:ln w="12000" cap="flat" cmpd="sng" algn="ctr">
          <a:solidFill>
            <a:schemeClr val="phClr"/>
          </a:solidFill>
          <a:prstDash val="solid"/>
        </a:ln>
        <a:ln w="19050" cap="flat" cmpd="sng" algn="ctr">
          <a:solidFill>
            <a:schemeClr val="phClr"/>
          </a:solidFill>
          <a:prstDash val="solid"/>
        </a:ln>
        <a:ln w="38100" cap="flat" cmpd="sng" algn="ctr">
          <a:solidFill>
            <a:schemeClr val="phClr"/>
          </a:solidFill>
          <a:prstDash val="solid"/>
        </a:ln>
      </a:lnStyleLst>
      <a:effectStyleLst>
        <a:effectStyle>
          <a:effectLst>
            <a:glow rad="63500">
              <a:schemeClr val="phClr">
                <a:alpha val="45000"/>
                <a:satMod val="120000"/>
              </a:schemeClr>
            </a:glow>
          </a:effectLst>
        </a:effectStyle>
        <a:effectStyle>
          <a:effectLst>
            <a:glow rad="63500">
              <a:schemeClr val="phClr">
                <a:alpha val="45000"/>
                <a:satMod val="120000"/>
              </a:schemeClr>
            </a:glow>
          </a:effectLst>
          <a:scene3d>
            <a:camera prst="orthographicFront" fov="0">
              <a:rot lat="0" lon="0" rev="0"/>
            </a:camera>
            <a:lightRig rig="brightRoom" dir="tl">
              <a:rot lat="0" lon="0" rev="8700000"/>
            </a:lightRig>
          </a:scene3d>
          <a:sp3d>
            <a:bevelT w="0" h="0"/>
            <a:contourClr>
              <a:schemeClr val="phClr">
                <a:tint val="70000"/>
              </a:schemeClr>
            </a:contourClr>
          </a:sp3d>
        </a:effectStyle>
        <a:effectStyle>
          <a:effectLst>
            <a:glow rad="101500">
              <a:schemeClr val="phClr">
                <a:alpha val="42000"/>
                <a:satMod val="120000"/>
              </a:schemeClr>
            </a:glow>
          </a:effectLst>
          <a:scene3d>
            <a:camera prst="orthographicFront" fov="0">
              <a:rot lat="0" lon="0" rev="0"/>
            </a:camera>
            <a:lightRig rig="glow" dir="t">
              <a:rot lat="0" lon="0" rev="4800000"/>
            </a:lightRig>
          </a:scene3d>
          <a:sp3d prstMaterial="powder">
            <a:bevelT w="50800" h="50800"/>
            <a:contourClr>
              <a:schemeClr val="phClr"/>
            </a:contourClr>
          </a:sp3d>
        </a:effectStyle>
      </a:effectStyleLst>
      <a:bgFillStyleLst>
        <a:solidFill>
          <a:schemeClr val="phClr"/>
        </a:solidFill>
        <a:gradFill rotWithShape="1">
          <a:gsLst>
            <a:gs pos="0">
              <a:schemeClr val="bg1">
                <a:shade val="100000"/>
                <a:satMod val="150000"/>
              </a:schemeClr>
            </a:gs>
            <a:gs pos="65000">
              <a:schemeClr val="bg1">
                <a:shade val="90000"/>
                <a:satMod val="375000"/>
              </a:schemeClr>
            </a:gs>
            <a:gs pos="100000">
              <a:schemeClr val="phClr">
                <a:tint val="88000"/>
                <a:satMod val="400000"/>
              </a:schemeClr>
            </a:gs>
          </a:gsLst>
          <a:lin ang="5400000" scaled="0"/>
        </a:gradFill>
        <a:blipFill>
          <a:blip xmlns:r="http://schemas.openxmlformats.org/officeDocument/2006/relationships" r:embed="rId1">
            <a:duotone>
              <a:schemeClr val="phClr">
                <a:shade val="40000"/>
                <a:satMod val="180000"/>
              </a:schemeClr>
              <a:schemeClr val="phClr">
                <a:tint val="90000"/>
                <a:satMod val="200000"/>
              </a:schemeClr>
            </a:duotone>
          </a:blip>
          <a:tile tx="0" ty="0" sx="80000" sy="80000" flip="none" algn="tl"/>
        </a:blipFill>
      </a:bgFillStyleLst>
    </a:fmtScheme>
  </a:themeElements>
  <a:objectDefaults>
    <a:lnDef>
      <a:spPr>
        <a:ln>
          <a:tailEnd type="arrow"/>
        </a:ln>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Metro</Template>
  <TotalTime>1230</TotalTime>
  <Words>2172</Words>
  <Application>Microsoft Macintosh PowerPoint</Application>
  <PresentationFormat>On-screen Show (4:3)</PresentationFormat>
  <Paragraphs>319</Paragraphs>
  <Slides>29</Slides>
  <Notes>5</Notes>
  <HiddenSlides>0</HiddenSlides>
  <MMClips>0</MMClips>
  <ScaleCrop>false</ScaleCrop>
  <HeadingPairs>
    <vt:vector size="4" baseType="variant">
      <vt:variant>
        <vt:lpstr>Theme</vt:lpstr>
      </vt:variant>
      <vt:variant>
        <vt:i4>1</vt:i4>
      </vt:variant>
      <vt:variant>
        <vt:lpstr>Slide Titles</vt:lpstr>
      </vt:variant>
      <vt:variant>
        <vt:i4>29</vt:i4>
      </vt:variant>
    </vt:vector>
  </HeadingPairs>
  <TitlesOfParts>
    <vt:vector size="30" baseType="lpstr">
      <vt:lpstr>Metro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Microsoft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Genhong Cheng Laboratory</dc:creator>
  <cp:lastModifiedBy>Shankar</cp:lastModifiedBy>
  <cp:revision>83</cp:revision>
  <dcterms:created xsi:type="dcterms:W3CDTF">2013-08-08T19:38:56Z</dcterms:created>
  <dcterms:modified xsi:type="dcterms:W3CDTF">2013-08-09T20:04:01Z</dcterms:modified>
</cp:coreProperties>
</file>